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9" r:id="rId3"/>
    <p:sldId id="260" r:id="rId4"/>
    <p:sldId id="261" r:id="rId5"/>
    <p:sldId id="263" r:id="rId6"/>
    <p:sldId id="264" r:id="rId7"/>
    <p:sldId id="265" r:id="rId8"/>
    <p:sldId id="266" r:id="rId9"/>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A7D8AA-C1FE-402A-8410-3DA40E494770}" type="datetimeFigureOut">
              <a:rPr lang="hr-HR" smtClean="0"/>
              <a:pPr/>
              <a:t>31.5.2011.</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9E59C3-C920-449E-92C0-96858D67EF76}"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6A68E5-08C8-494E-81C7-AF62BBB80E95}"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31.5.2011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31.5.2011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31.5.2011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31.5.2011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31.5.2011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31.5.2011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FDC1A071-2A74-455A-A49A-8BB21E4AC2F6}" type="datetimeFigureOut">
              <a:rPr lang="sr-Latn-CS" smtClean="0"/>
              <a:pPr/>
              <a:t>31.5.2011</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FDC1A071-2A74-455A-A49A-8BB21E4AC2F6}" type="datetimeFigureOut">
              <a:rPr lang="sr-Latn-CS" smtClean="0"/>
              <a:pPr/>
              <a:t>31.5.2011</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FDC1A071-2A74-455A-A49A-8BB21E4AC2F6}" type="datetimeFigureOut">
              <a:rPr lang="sr-Latn-CS" smtClean="0"/>
              <a:pPr/>
              <a:t>31.5.2011</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31.5.2011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31.5.2011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1A071-2A74-455A-A49A-8BB21E4AC2F6}" type="datetimeFigureOut">
              <a:rPr lang="sr-Latn-CS" smtClean="0"/>
              <a:pPr/>
              <a:t>31.5.2011</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D72BF-B849-4E00-8E72-529104776363}"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hr-HR" sz="4800" dirty="0" smtClean="0">
                <a:latin typeface="Arial" pitchFamily="34" charset="0"/>
                <a:cs typeface="Arial" pitchFamily="34" charset="0"/>
              </a:rPr>
              <a:t>Kritička ocjena sustavnog pregleda</a:t>
            </a:r>
            <a:endParaRPr lang="en-US" sz="4800" dirty="0">
              <a:latin typeface="Arial" pitchFamily="34" charset="0"/>
              <a:cs typeface="Arial" pitchFamily="34" charset="0"/>
            </a:endParaRPr>
          </a:p>
        </p:txBody>
      </p:sp>
      <p:sp>
        <p:nvSpPr>
          <p:cNvPr id="4" name="Subtitle 3"/>
          <p:cNvSpPr>
            <a:spLocks noGrp="1"/>
          </p:cNvSpPr>
          <p:nvPr>
            <p:ph type="subTitle" idx="1"/>
          </p:nvPr>
        </p:nvSpPr>
        <p:spPr>
          <a:xfrm>
            <a:off x="1331640" y="4437112"/>
            <a:ext cx="6400800" cy="1752600"/>
          </a:xfrm>
        </p:spPr>
        <p:txBody>
          <a:bodyPr>
            <a:normAutofit/>
          </a:bodyPr>
          <a:lstStyle/>
          <a:p>
            <a:r>
              <a:rPr lang="hr-HR" sz="2000" dirty="0" smtClean="0">
                <a:solidFill>
                  <a:srgbClr val="43939B"/>
                </a:solidFill>
                <a:latin typeface="Arial" pitchFamily="34" charset="0"/>
                <a:cs typeface="Arial" pitchFamily="34" charset="0"/>
              </a:rPr>
              <a:t>Dr. </a:t>
            </a:r>
            <a:r>
              <a:rPr lang="hr-HR" sz="2000" dirty="0" err="1" smtClean="0">
                <a:solidFill>
                  <a:srgbClr val="43939B"/>
                </a:solidFill>
                <a:latin typeface="Arial" pitchFamily="34" charset="0"/>
                <a:cs typeface="Arial" pitchFamily="34" charset="0"/>
              </a:rPr>
              <a:t>sc</a:t>
            </a:r>
            <a:r>
              <a:rPr lang="hr-HR" sz="2000" dirty="0" smtClean="0">
                <a:solidFill>
                  <a:srgbClr val="43939B"/>
                </a:solidFill>
                <a:latin typeface="Arial" pitchFamily="34" charset="0"/>
                <a:cs typeface="Arial" pitchFamily="34" charset="0"/>
              </a:rPr>
              <a:t>. Dario Sambunjak, dr. med.</a:t>
            </a:r>
          </a:p>
          <a:p>
            <a:endParaRPr lang="hr-HR" sz="2000" dirty="0" smtClean="0">
              <a:solidFill>
                <a:srgbClr val="43939B"/>
              </a:solidFill>
              <a:latin typeface="Arial" pitchFamily="34" charset="0"/>
              <a:cs typeface="Arial" pitchFamily="34" charset="0"/>
            </a:endParaRPr>
          </a:p>
          <a:p>
            <a:r>
              <a:rPr lang="hr-HR" sz="1600" dirty="0" smtClean="0">
                <a:solidFill>
                  <a:srgbClr val="43939B"/>
                </a:solidFill>
                <a:latin typeface="Arial" pitchFamily="34" charset="0"/>
                <a:cs typeface="Arial" pitchFamily="34" charset="0"/>
              </a:rPr>
              <a:t>Poslijediplomski studij TRIBE</a:t>
            </a:r>
          </a:p>
          <a:p>
            <a:r>
              <a:rPr lang="hr-HR" sz="1600" dirty="0" smtClean="0">
                <a:solidFill>
                  <a:srgbClr val="43939B"/>
                </a:solidFill>
                <a:latin typeface="Arial" pitchFamily="34" charset="0"/>
                <a:cs typeface="Arial" pitchFamily="34" charset="0"/>
              </a:rPr>
              <a:t>Medicinski fakultet Sveučilišta u Splitu</a:t>
            </a:r>
            <a:endParaRPr lang="en-US" sz="1600" dirty="0">
              <a:solidFill>
                <a:srgbClr val="43939B"/>
              </a:solidFill>
              <a:latin typeface="Arial" pitchFamily="34" charset="0"/>
              <a:cs typeface="Arial" pitchFamily="34" charset="0"/>
            </a:endParaRPr>
          </a:p>
        </p:txBody>
      </p:sp>
      <p:pic>
        <p:nvPicPr>
          <p:cNvPr id="1026" name="Picture 1"/>
          <p:cNvPicPr>
            <a:picLocks noChangeAspect="1" noChangeArrowheads="1"/>
          </p:cNvPicPr>
          <p:nvPr/>
        </p:nvPicPr>
        <p:blipFill>
          <a:blip r:embed="rId3" cstate="screen"/>
          <a:srcRect/>
          <a:stretch>
            <a:fillRect/>
          </a:stretch>
        </p:blipFill>
        <p:spPr bwMode="auto">
          <a:xfrm>
            <a:off x="6308725" y="95250"/>
            <a:ext cx="1435283" cy="1547800"/>
          </a:xfrm>
          <a:prstGeom prst="rect">
            <a:avLst/>
          </a:prstGeom>
          <a:noFill/>
          <a:ln w="9525">
            <a:noFill/>
            <a:miter lim="800000"/>
            <a:headEnd/>
            <a:tailEnd/>
          </a:ln>
        </p:spPr>
      </p:pic>
      <p:pic>
        <p:nvPicPr>
          <p:cNvPr id="1027" name="Picture 1" descr="M_color_LQ"/>
          <p:cNvPicPr>
            <a:picLocks noChangeAspect="1" noChangeArrowheads="1"/>
          </p:cNvPicPr>
          <p:nvPr/>
        </p:nvPicPr>
        <p:blipFill>
          <a:blip r:embed="rId4" cstate="screen"/>
          <a:srcRect/>
          <a:stretch>
            <a:fillRect/>
          </a:stretch>
        </p:blipFill>
        <p:spPr bwMode="auto">
          <a:xfrm>
            <a:off x="898525" y="295275"/>
            <a:ext cx="1399607" cy="1202015"/>
          </a:xfrm>
          <a:prstGeom prst="rect">
            <a:avLst/>
          </a:prstGeom>
          <a:noFill/>
          <a:ln w="9525">
            <a:noFill/>
            <a:miter lim="800000"/>
            <a:headEnd/>
            <a:tailEnd/>
          </a:ln>
        </p:spPr>
      </p:pic>
      <p:sp>
        <p:nvSpPr>
          <p:cNvPr id="7" name="TextBox 6"/>
          <p:cNvSpPr txBox="1"/>
          <p:nvPr/>
        </p:nvSpPr>
        <p:spPr>
          <a:xfrm>
            <a:off x="2987824" y="500042"/>
            <a:ext cx="3000396" cy="646331"/>
          </a:xfrm>
          <a:prstGeom prst="rect">
            <a:avLst/>
          </a:prstGeom>
          <a:noFill/>
        </p:spPr>
        <p:txBody>
          <a:bodyPr wrap="square" rtlCol="0">
            <a:spAutoFit/>
          </a:bodyPr>
          <a:lstStyle/>
          <a:p>
            <a:r>
              <a:rPr lang="hr-HR" dirty="0" smtClean="0">
                <a:latin typeface="Arial" pitchFamily="34" charset="0"/>
                <a:cs typeface="Arial" pitchFamily="34" charset="0"/>
              </a:rPr>
              <a:t>Katedra za istraživanja u biomedicini i zdravstvu</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Unutarnja valjanost vs. kvaliteta izvještavanja</a:t>
            </a:r>
            <a:endParaRPr lang="hr-HR" sz="3200" b="1" dirty="0"/>
          </a:p>
        </p:txBody>
      </p:sp>
      <p:sp>
        <p:nvSpPr>
          <p:cNvPr id="3" name="Content Placeholder 2"/>
          <p:cNvSpPr>
            <a:spLocks noGrp="1"/>
          </p:cNvSpPr>
          <p:nvPr>
            <p:ph idx="1"/>
          </p:nvPr>
        </p:nvSpPr>
        <p:spPr/>
        <p:txBody>
          <a:bodyPr>
            <a:normAutofit/>
          </a:bodyPr>
          <a:lstStyle/>
          <a:p>
            <a:pPr>
              <a:lnSpc>
                <a:spcPct val="90000"/>
              </a:lnSpc>
              <a:spcBef>
                <a:spcPts val="8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hr-HR" dirty="0" smtClean="0"/>
              <a:t>Metodološka kvaliteta sustavnih pregleda</a:t>
            </a:r>
          </a:p>
          <a:p>
            <a:pPr>
              <a:lnSpc>
                <a:spcPct val="90000"/>
              </a:lnSpc>
              <a:spcBef>
                <a:spcPts val="85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hr-HR" sz="2800" dirty="0" smtClean="0"/>
              <a:t>Kakav je ustroj i provedba? (AMSTAR)</a:t>
            </a:r>
          </a:p>
          <a:p>
            <a:pPr>
              <a:lnSpc>
                <a:spcPct val="90000"/>
              </a:lnSpc>
              <a:spcBef>
                <a:spcPts val="8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hr-HR" dirty="0" smtClean="0"/>
          </a:p>
          <a:p>
            <a:pPr>
              <a:lnSpc>
                <a:spcPct val="90000"/>
              </a:lnSpc>
              <a:spcBef>
                <a:spcPts val="8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hr-HR" dirty="0" smtClean="0"/>
              <a:t>Kvaliteta izvještavanja</a:t>
            </a:r>
            <a:endParaRPr lang="en-GB" dirty="0" smtClean="0"/>
          </a:p>
          <a:p>
            <a:pPr>
              <a:lnSpc>
                <a:spcPct val="90000"/>
              </a:lnSpc>
              <a:spcBef>
                <a:spcPts val="85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hr-HR" sz="2800" dirty="0" smtClean="0"/>
              <a:t>Kakav je izvještaj o metodama i rezultatima sustavnog pregleda? (PRISMA)</a:t>
            </a:r>
            <a:endParaRPr lang="en-GB" sz="2800" dirty="0" smtClean="0"/>
          </a:p>
          <a:p>
            <a:pPr>
              <a:lnSpc>
                <a:spcPct val="90000"/>
              </a:lnSpc>
              <a:spcBef>
                <a:spcPts val="8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u="sng" dirty="0" smtClean="0"/>
          </a:p>
          <a:p>
            <a:pPr>
              <a:buNone/>
            </a:pPr>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AMSTAR</a:t>
            </a:r>
            <a:br>
              <a:rPr lang="hr-HR" dirty="0" smtClean="0"/>
            </a:br>
            <a:r>
              <a:rPr lang="hr-HR" sz="3100" dirty="0" smtClean="0"/>
              <a:t>11 elemenata</a:t>
            </a:r>
            <a:endParaRPr lang="hr-HR" sz="3100" dirty="0"/>
          </a:p>
        </p:txBody>
      </p:sp>
      <p:sp>
        <p:nvSpPr>
          <p:cNvPr id="3" name="Content Placeholder 2"/>
          <p:cNvSpPr>
            <a:spLocks noGrp="1"/>
          </p:cNvSpPr>
          <p:nvPr>
            <p:ph idx="1"/>
          </p:nvPr>
        </p:nvSpPr>
        <p:spPr/>
        <p:txBody>
          <a:bodyPr>
            <a:normAutofit fontScale="77500" lnSpcReduction="20000"/>
          </a:bodyPr>
          <a:lstStyle/>
          <a:p>
            <a:pPr fontAlgn="auto">
              <a:spcAft>
                <a:spcPts val="0"/>
              </a:spcAft>
              <a:buNone/>
              <a:defRPr/>
            </a:pPr>
            <a:r>
              <a:rPr lang="en-GB" dirty="0" smtClean="0"/>
              <a:t>1. ‘Design  ‘a priori’ </a:t>
            </a:r>
            <a:endParaRPr lang="en-CA" dirty="0" smtClean="0"/>
          </a:p>
          <a:p>
            <a:pPr fontAlgn="auto">
              <a:spcAft>
                <a:spcPts val="0"/>
              </a:spcAft>
              <a:buNone/>
              <a:defRPr/>
            </a:pPr>
            <a:r>
              <a:rPr lang="en-GB" dirty="0" smtClean="0"/>
              <a:t>2.  Duplicate study selection and data extraction </a:t>
            </a:r>
            <a:endParaRPr lang="en-CA" dirty="0" smtClean="0"/>
          </a:p>
          <a:p>
            <a:pPr fontAlgn="auto">
              <a:spcAft>
                <a:spcPts val="0"/>
              </a:spcAft>
              <a:buNone/>
              <a:defRPr/>
            </a:pPr>
            <a:r>
              <a:rPr lang="en-GB" dirty="0" smtClean="0"/>
              <a:t>3.  Comprehensive literature search </a:t>
            </a:r>
            <a:endParaRPr lang="en-CA" dirty="0" smtClean="0"/>
          </a:p>
          <a:p>
            <a:pPr fontAlgn="auto">
              <a:spcAft>
                <a:spcPts val="0"/>
              </a:spcAft>
              <a:buNone/>
              <a:defRPr/>
            </a:pPr>
            <a:r>
              <a:rPr lang="en-GB" dirty="0" smtClean="0"/>
              <a:t>4.  Inclusion criteria comprehensive </a:t>
            </a:r>
            <a:endParaRPr lang="en-CA" dirty="0" smtClean="0"/>
          </a:p>
          <a:p>
            <a:pPr fontAlgn="auto">
              <a:spcAft>
                <a:spcPts val="0"/>
              </a:spcAft>
              <a:buNone/>
              <a:defRPr/>
            </a:pPr>
            <a:r>
              <a:rPr lang="en-GB" dirty="0" smtClean="0"/>
              <a:t>5.  List of studies</a:t>
            </a:r>
            <a:endParaRPr lang="en-CA" dirty="0" smtClean="0"/>
          </a:p>
          <a:p>
            <a:pPr fontAlgn="auto">
              <a:spcAft>
                <a:spcPts val="0"/>
              </a:spcAft>
              <a:buNone/>
              <a:defRPr/>
            </a:pPr>
            <a:r>
              <a:rPr lang="en-GB" dirty="0" smtClean="0"/>
              <a:t>6.  Characteristics of the included studies</a:t>
            </a:r>
            <a:endParaRPr lang="en-CA" dirty="0" smtClean="0"/>
          </a:p>
          <a:p>
            <a:pPr fontAlgn="auto">
              <a:spcAft>
                <a:spcPts val="0"/>
              </a:spcAft>
              <a:buNone/>
              <a:defRPr/>
            </a:pPr>
            <a:r>
              <a:rPr lang="en-GB" dirty="0" smtClean="0"/>
              <a:t>7. scientific quality assessed using an established scale</a:t>
            </a:r>
            <a:endParaRPr lang="en-CA" dirty="0" smtClean="0"/>
          </a:p>
          <a:p>
            <a:pPr fontAlgn="auto">
              <a:spcAft>
                <a:spcPts val="0"/>
              </a:spcAft>
              <a:buNone/>
              <a:defRPr/>
            </a:pPr>
            <a:r>
              <a:rPr lang="en-GB" dirty="0" smtClean="0"/>
              <a:t>8 .Scientific quality of studies used appropriately in formulating conclusions</a:t>
            </a:r>
            <a:endParaRPr lang="en-CA" dirty="0" smtClean="0"/>
          </a:p>
          <a:p>
            <a:pPr fontAlgn="auto">
              <a:spcAft>
                <a:spcPts val="0"/>
              </a:spcAft>
              <a:buNone/>
              <a:defRPr/>
            </a:pPr>
            <a:r>
              <a:rPr lang="en-GB" dirty="0" smtClean="0"/>
              <a:t>9.  Appropriate methods used to  combine the findings</a:t>
            </a:r>
            <a:endParaRPr lang="en-CA" dirty="0" smtClean="0"/>
          </a:p>
          <a:p>
            <a:pPr fontAlgn="auto">
              <a:spcAft>
                <a:spcPts val="0"/>
              </a:spcAft>
              <a:buNone/>
              <a:defRPr/>
            </a:pPr>
            <a:r>
              <a:rPr lang="en-GB" dirty="0" smtClean="0"/>
              <a:t>10 Publication bias assessed</a:t>
            </a:r>
            <a:endParaRPr lang="en-CA" dirty="0" smtClean="0"/>
          </a:p>
          <a:p>
            <a:pPr fontAlgn="auto">
              <a:spcAft>
                <a:spcPts val="0"/>
              </a:spcAft>
              <a:buNone/>
              <a:defRPr/>
            </a:pPr>
            <a:r>
              <a:rPr lang="en-GB" dirty="0" smtClean="0"/>
              <a:t>11. Conflict of interest </a:t>
            </a:r>
            <a:endParaRPr lang="en-CA" dirty="0" smtClean="0"/>
          </a:p>
          <a:p>
            <a:pPr>
              <a:buNone/>
            </a:pPr>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AMSTAR (1)</a:t>
            </a:r>
            <a:endParaRPr lang="hr-HR" dirty="0"/>
          </a:p>
        </p:txBody>
      </p:sp>
      <p:graphicFrame>
        <p:nvGraphicFramePr>
          <p:cNvPr id="4" name="Content Placeholder 3"/>
          <p:cNvGraphicFramePr>
            <a:graphicFrameLocks noGrp="1"/>
          </p:cNvGraphicFramePr>
          <p:nvPr>
            <p:ph idx="1"/>
          </p:nvPr>
        </p:nvGraphicFramePr>
        <p:xfrm>
          <a:off x="323528" y="1600200"/>
          <a:ext cx="8537576" cy="4328160"/>
        </p:xfrm>
        <a:graphic>
          <a:graphicData uri="http://schemas.openxmlformats.org/drawingml/2006/table">
            <a:tbl>
              <a:tblPr firstRow="1" bandRow="1">
                <a:tableStyleId>{8A107856-5554-42FB-B03E-39F5DBC370BA}</a:tableStyleId>
              </a:tblPr>
              <a:tblGrid>
                <a:gridCol w="6699267"/>
                <a:gridCol w="1838309"/>
              </a:tblGrid>
              <a:tr h="980127">
                <a:tc>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000000"/>
                          </a:solidFill>
                        </a:rPr>
                        <a:t>1. Was an ‘a priori’ design provided, outlining the review</a:t>
                      </a:r>
                    </a:p>
                    <a:p>
                      <a:pPr marL="342900" marR="0" indent="-34290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000000"/>
                          </a:solidFill>
                        </a:rPr>
                        <a:t>methods prior to starting the review?</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endParaRPr lang="en-US" sz="800" b="0" dirty="0" smtClean="0">
                        <a:solidFill>
                          <a:srgbClr val="000000"/>
                        </a:solidFill>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en-US" sz="1200" b="0" i="1" dirty="0" smtClean="0">
                          <a:solidFill>
                            <a:srgbClr val="000000"/>
                          </a:solidFill>
                        </a:rPr>
                        <a:t>The research question and inclusion criteria should be established before the conduct of the review. </a:t>
                      </a:r>
                    </a:p>
                  </a:txBody>
                  <a:tcPr/>
                </a:tc>
                <a:tc>
                  <a:txBody>
                    <a:bodyPr/>
                    <a:lstStyle/>
                    <a:p>
                      <a:r>
                        <a:rPr lang="en-US" b="0" dirty="0" smtClean="0">
                          <a:solidFill>
                            <a:srgbClr val="000000"/>
                          </a:solidFill>
                        </a:rPr>
                        <a:t> □ Yes</a:t>
                      </a:r>
                    </a:p>
                    <a:p>
                      <a:r>
                        <a:rPr lang="en-US" b="0" dirty="0" smtClean="0">
                          <a:solidFill>
                            <a:srgbClr val="000000"/>
                          </a:solidFill>
                        </a:rPr>
                        <a:t> □ No</a:t>
                      </a:r>
                    </a:p>
                    <a:p>
                      <a:r>
                        <a:rPr lang="en-US" b="0" dirty="0" smtClean="0">
                          <a:solidFill>
                            <a:srgbClr val="000000"/>
                          </a:solidFill>
                        </a:rPr>
                        <a:t> □ Can’t answer</a:t>
                      </a:r>
                    </a:p>
                    <a:p>
                      <a:r>
                        <a:rPr lang="en-US" b="0" dirty="0" smtClean="0">
                          <a:solidFill>
                            <a:srgbClr val="000000"/>
                          </a:solidFill>
                        </a:rPr>
                        <a:t> □ N</a:t>
                      </a:r>
                      <a:r>
                        <a:rPr lang="en-US" b="0" baseline="0" dirty="0" smtClean="0">
                          <a:solidFill>
                            <a:srgbClr val="000000"/>
                          </a:solidFill>
                        </a:rPr>
                        <a:t>/A</a:t>
                      </a:r>
                      <a:endParaRPr lang="en-US" b="0" dirty="0">
                        <a:solidFill>
                          <a:srgbClr val="000000"/>
                        </a:solidFill>
                      </a:endParaRPr>
                    </a:p>
                  </a:txBody>
                  <a:tcPr/>
                </a:tc>
              </a:tr>
              <a:tr h="980127">
                <a:tc>
                  <a:txBody>
                    <a:bodyPr/>
                    <a:lstStyle/>
                    <a:p>
                      <a:r>
                        <a:rPr lang="en-US" dirty="0" smtClean="0">
                          <a:solidFill>
                            <a:srgbClr val="000000"/>
                          </a:solidFill>
                        </a:rPr>
                        <a:t>2. Was there duplicate study selection and data extraction</a:t>
                      </a:r>
                      <a:r>
                        <a:rPr lang="en-US" baseline="0" dirty="0" smtClean="0">
                          <a:solidFill>
                            <a:srgbClr val="000000"/>
                          </a:solidFill>
                        </a:rPr>
                        <a:t>?</a:t>
                      </a:r>
                      <a:r>
                        <a:rPr lang="en-US" dirty="0" smtClean="0">
                          <a:solidFill>
                            <a:srgbClr val="000000"/>
                          </a:solidFill>
                        </a:rPr>
                        <a:t> </a:t>
                      </a:r>
                    </a:p>
                    <a:p>
                      <a:endParaRPr lang="en-US" sz="800"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solidFill>
                            <a:srgbClr val="000000"/>
                          </a:solidFill>
                        </a:rPr>
                        <a:t>There should be at least two independent data extractors and a consensus procedure for disagreements should be in place.</a:t>
                      </a:r>
                    </a:p>
                  </a:txBody>
                  <a:tcPr/>
                </a:tc>
                <a:tc>
                  <a:txBody>
                    <a:bodyPr/>
                    <a:lstStyle/>
                    <a:p>
                      <a:r>
                        <a:rPr lang="en-US" b="0" dirty="0" smtClean="0">
                          <a:solidFill>
                            <a:srgbClr val="000000"/>
                          </a:solidFill>
                        </a:rPr>
                        <a:t> □ Yes</a:t>
                      </a:r>
                    </a:p>
                    <a:p>
                      <a:r>
                        <a:rPr lang="en-US" b="0" dirty="0" smtClean="0">
                          <a:solidFill>
                            <a:srgbClr val="000000"/>
                          </a:solidFill>
                        </a:rPr>
                        <a:t> □ No</a:t>
                      </a:r>
                    </a:p>
                    <a:p>
                      <a:r>
                        <a:rPr lang="en-US" b="0" dirty="0" smtClean="0">
                          <a:solidFill>
                            <a:srgbClr val="000000"/>
                          </a:solidFill>
                        </a:rPr>
                        <a:t> □ Can’t answer</a:t>
                      </a:r>
                    </a:p>
                    <a:p>
                      <a:r>
                        <a:rPr lang="en-US" b="0" dirty="0" smtClean="0">
                          <a:solidFill>
                            <a:srgbClr val="000000"/>
                          </a:solidFill>
                        </a:rPr>
                        <a:t> □ N</a:t>
                      </a:r>
                      <a:r>
                        <a:rPr lang="en-US" b="0" baseline="0" dirty="0" smtClean="0">
                          <a:solidFill>
                            <a:srgbClr val="000000"/>
                          </a:solidFill>
                        </a:rPr>
                        <a:t>/A</a:t>
                      </a:r>
                      <a:endParaRPr lang="en-US" b="0" dirty="0">
                        <a:solidFill>
                          <a:srgbClr val="000000"/>
                        </a:solidFill>
                      </a:endParaRPr>
                    </a:p>
                  </a:txBody>
                  <a:tcPr/>
                </a:tc>
              </a:tr>
              <a:tr h="9801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3. Was a comprehensive literature search performed using at least two electronic sources and reasonably supplemented by other sources?</a:t>
                      </a:r>
                    </a:p>
                    <a:p>
                      <a:endParaRPr lang="en-US" sz="800"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solidFill>
                            <a:srgbClr val="000000"/>
                          </a:solidFill>
                        </a:rPr>
                        <a:t>At least two electronic sources should be searched. The report must include years and databases used (e.g. Central, EMBASE, and MEDLINE). Key words and/or MESH terms must be stated and where feasible the search strategy should be provided. All searches should be supplemented by consulting current contents, reviews, textbooks, specialized registers, or experts in the particular field of study, and by reviewing the references in the studies found.</a:t>
                      </a:r>
                    </a:p>
                  </a:txBody>
                  <a:tcPr/>
                </a:tc>
                <a:tc>
                  <a:txBody>
                    <a:bodyPr/>
                    <a:lstStyle/>
                    <a:p>
                      <a:r>
                        <a:rPr lang="en-US" b="0" dirty="0" smtClean="0">
                          <a:solidFill>
                            <a:srgbClr val="000000"/>
                          </a:solidFill>
                        </a:rPr>
                        <a:t> □ Yes</a:t>
                      </a:r>
                    </a:p>
                    <a:p>
                      <a:r>
                        <a:rPr lang="en-US" b="0" dirty="0" smtClean="0">
                          <a:solidFill>
                            <a:srgbClr val="000000"/>
                          </a:solidFill>
                        </a:rPr>
                        <a:t> □ No</a:t>
                      </a:r>
                    </a:p>
                    <a:p>
                      <a:r>
                        <a:rPr lang="en-US" b="0" dirty="0" smtClean="0">
                          <a:solidFill>
                            <a:srgbClr val="000000"/>
                          </a:solidFill>
                        </a:rPr>
                        <a:t> □ Can’t answer</a:t>
                      </a:r>
                    </a:p>
                    <a:p>
                      <a:r>
                        <a:rPr lang="en-US" b="0" dirty="0" smtClean="0">
                          <a:solidFill>
                            <a:srgbClr val="000000"/>
                          </a:solidFill>
                        </a:rPr>
                        <a:t> □ N</a:t>
                      </a:r>
                      <a:r>
                        <a:rPr lang="en-US" b="0" baseline="0" dirty="0" smtClean="0">
                          <a:solidFill>
                            <a:srgbClr val="000000"/>
                          </a:solidFill>
                        </a:rPr>
                        <a:t>/A</a:t>
                      </a:r>
                      <a:endParaRPr lang="en-US" b="0" dirty="0">
                        <a:solidFill>
                          <a:srgbClr val="000000"/>
                        </a:solidFill>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hr-HR" dirty="0" smtClean="0"/>
              <a:t>AMSTAR (2)</a:t>
            </a:r>
            <a:endParaRPr lang="hr-HR" dirty="0"/>
          </a:p>
        </p:txBody>
      </p:sp>
      <p:graphicFrame>
        <p:nvGraphicFramePr>
          <p:cNvPr id="6" name="Content Placeholder 3"/>
          <p:cNvGraphicFramePr>
            <a:graphicFrameLocks noGrp="1"/>
          </p:cNvGraphicFramePr>
          <p:nvPr>
            <p:ph idx="1"/>
          </p:nvPr>
        </p:nvGraphicFramePr>
        <p:xfrm>
          <a:off x="323528" y="1268760"/>
          <a:ext cx="8537576" cy="5029200"/>
        </p:xfrm>
        <a:graphic>
          <a:graphicData uri="http://schemas.openxmlformats.org/drawingml/2006/table">
            <a:tbl>
              <a:tblPr firstRow="1" bandRow="1">
                <a:tableStyleId>{8A107856-5554-42FB-B03E-39F5DBC370BA}</a:tableStyleId>
              </a:tblPr>
              <a:tblGrid>
                <a:gridCol w="6699267"/>
                <a:gridCol w="1838309"/>
              </a:tblGrid>
              <a:tr h="980127">
                <a:tc>
                  <a:txBody>
                    <a:bodyPr/>
                    <a:lstStyle/>
                    <a:p>
                      <a:pPr marL="342900" marR="0" indent="-342900" algn="l" defTabSz="914400" rtl="0" eaLnBrk="1" fontAlgn="auto" latinLnBrk="0" hangingPunct="1">
                        <a:lnSpc>
                          <a:spcPct val="100000"/>
                        </a:lnSpc>
                        <a:spcBef>
                          <a:spcPts val="0"/>
                        </a:spcBef>
                        <a:spcAft>
                          <a:spcPts val="0"/>
                        </a:spcAft>
                        <a:buClrTx/>
                        <a:buSzTx/>
                        <a:buFont typeface="+mj-lt"/>
                        <a:buNone/>
                        <a:tabLst/>
                        <a:defRPr/>
                      </a:pPr>
                      <a:r>
                        <a:rPr lang="en-US" b="0" dirty="0" smtClean="0">
                          <a:solidFill>
                            <a:srgbClr val="000000"/>
                          </a:solidFill>
                        </a:rPr>
                        <a:t>4. Were the study inclusion criteria comprehensive, including</a:t>
                      </a:r>
                    </a:p>
                    <a:p>
                      <a:pPr marL="342900" marR="0" indent="-342900" algn="l" defTabSz="914400" rtl="0" eaLnBrk="1" fontAlgn="auto" latinLnBrk="0" hangingPunct="1">
                        <a:lnSpc>
                          <a:spcPct val="100000"/>
                        </a:lnSpc>
                        <a:spcBef>
                          <a:spcPts val="0"/>
                        </a:spcBef>
                        <a:spcAft>
                          <a:spcPts val="0"/>
                        </a:spcAft>
                        <a:buClrTx/>
                        <a:buSzTx/>
                        <a:buFont typeface="+mj-lt"/>
                        <a:buNone/>
                        <a:tabLst/>
                        <a:defRPr/>
                      </a:pPr>
                      <a:r>
                        <a:rPr lang="en-US" b="0" dirty="0" smtClean="0">
                          <a:solidFill>
                            <a:srgbClr val="000000"/>
                          </a:solidFill>
                        </a:rPr>
                        <a:t>publications of all types and languages?</a:t>
                      </a:r>
                    </a:p>
                    <a:p>
                      <a:pPr marL="342900" marR="0" indent="-342900" algn="l" defTabSz="914400" rtl="0" eaLnBrk="1" fontAlgn="auto" latinLnBrk="0" hangingPunct="1">
                        <a:lnSpc>
                          <a:spcPct val="100000"/>
                        </a:lnSpc>
                        <a:spcBef>
                          <a:spcPts val="0"/>
                        </a:spcBef>
                        <a:spcAft>
                          <a:spcPts val="0"/>
                        </a:spcAft>
                        <a:buClrTx/>
                        <a:buSzTx/>
                        <a:buFontTx/>
                        <a:buAutoNum type="arabicPeriod" startAt="4"/>
                        <a:tabLst/>
                        <a:defRPr/>
                      </a:pPr>
                      <a:endParaRPr lang="en-US" sz="800" b="0" dirty="0" smtClean="0">
                        <a:solidFill>
                          <a:srgbClr val="000000"/>
                        </a:solidFill>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en-US" sz="1200" b="0" i="1" dirty="0" smtClean="0">
                          <a:solidFill>
                            <a:srgbClr val="000000"/>
                          </a:solidFill>
                        </a:rPr>
                        <a:t>The authors should state that they searched for reports regardless of their publication type. The authors</a:t>
                      </a:r>
                    </a:p>
                    <a:p>
                      <a:pPr marL="342900" marR="0" indent="-342900" algn="l" defTabSz="914400" rtl="0" eaLnBrk="1" fontAlgn="auto" latinLnBrk="0" hangingPunct="1">
                        <a:lnSpc>
                          <a:spcPct val="100000"/>
                        </a:lnSpc>
                        <a:spcBef>
                          <a:spcPts val="0"/>
                        </a:spcBef>
                        <a:spcAft>
                          <a:spcPts val="0"/>
                        </a:spcAft>
                        <a:buClrTx/>
                        <a:buSzTx/>
                        <a:buFontTx/>
                        <a:buNone/>
                        <a:tabLst/>
                        <a:defRPr/>
                      </a:pPr>
                      <a:r>
                        <a:rPr lang="en-US" sz="1200" b="0" i="1" dirty="0" smtClean="0">
                          <a:solidFill>
                            <a:srgbClr val="000000"/>
                          </a:solidFill>
                        </a:rPr>
                        <a:t>should state whether or not they excluded any reports (from the systematic review), based on their</a:t>
                      </a:r>
                    </a:p>
                    <a:p>
                      <a:pPr marL="342900" marR="0" indent="-342900" algn="l" defTabSz="914400" rtl="0" eaLnBrk="1" fontAlgn="auto" latinLnBrk="0" hangingPunct="1">
                        <a:lnSpc>
                          <a:spcPct val="100000"/>
                        </a:lnSpc>
                        <a:spcBef>
                          <a:spcPts val="0"/>
                        </a:spcBef>
                        <a:spcAft>
                          <a:spcPts val="0"/>
                        </a:spcAft>
                        <a:buClrTx/>
                        <a:buSzTx/>
                        <a:buFontTx/>
                        <a:buNone/>
                        <a:tabLst/>
                        <a:defRPr/>
                      </a:pPr>
                      <a:r>
                        <a:rPr lang="en-US" sz="1200" b="0" i="1" dirty="0" smtClean="0">
                          <a:solidFill>
                            <a:srgbClr val="000000"/>
                          </a:solidFill>
                        </a:rPr>
                        <a:t>publication status, language etc. </a:t>
                      </a:r>
                    </a:p>
                  </a:txBody>
                  <a:tcPr/>
                </a:tc>
                <a:tc>
                  <a:txBody>
                    <a:bodyPr/>
                    <a:lstStyle/>
                    <a:p>
                      <a:r>
                        <a:rPr lang="en-US" b="0" dirty="0" smtClean="0">
                          <a:solidFill>
                            <a:srgbClr val="000000"/>
                          </a:solidFill>
                        </a:rPr>
                        <a:t> □ Yes</a:t>
                      </a:r>
                    </a:p>
                    <a:p>
                      <a:r>
                        <a:rPr lang="en-US" b="0" dirty="0" smtClean="0">
                          <a:solidFill>
                            <a:srgbClr val="000000"/>
                          </a:solidFill>
                        </a:rPr>
                        <a:t> □ No</a:t>
                      </a:r>
                    </a:p>
                    <a:p>
                      <a:r>
                        <a:rPr lang="en-US" b="0" dirty="0" smtClean="0">
                          <a:solidFill>
                            <a:srgbClr val="000000"/>
                          </a:solidFill>
                        </a:rPr>
                        <a:t> □ Can’t answer</a:t>
                      </a:r>
                    </a:p>
                    <a:p>
                      <a:r>
                        <a:rPr lang="en-US" b="0" dirty="0" smtClean="0">
                          <a:solidFill>
                            <a:srgbClr val="000000"/>
                          </a:solidFill>
                        </a:rPr>
                        <a:t> □ N</a:t>
                      </a:r>
                      <a:r>
                        <a:rPr lang="en-US" b="0" baseline="0" dirty="0" smtClean="0">
                          <a:solidFill>
                            <a:srgbClr val="000000"/>
                          </a:solidFill>
                        </a:rPr>
                        <a:t>/A</a:t>
                      </a:r>
                      <a:endParaRPr lang="en-US" b="0" dirty="0">
                        <a:solidFill>
                          <a:srgbClr val="000000"/>
                        </a:solidFill>
                      </a:endParaRPr>
                    </a:p>
                  </a:txBody>
                  <a:tcPr/>
                </a:tc>
              </a:tr>
              <a:tr h="9801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5. Was a list of studies (included and excluded) provided</a:t>
                      </a:r>
                      <a:r>
                        <a:rPr lang="en-US" baseline="0" dirty="0" smtClean="0">
                          <a:solidFill>
                            <a:srgbClr val="000000"/>
                          </a:solidFill>
                        </a:rPr>
                        <a:t>?</a:t>
                      </a:r>
                      <a:r>
                        <a:rPr lang="en-US" dirty="0" smtClean="0">
                          <a:solidFill>
                            <a:srgbClr val="000000"/>
                          </a:solidFill>
                        </a:rPr>
                        <a:t> </a:t>
                      </a:r>
                    </a:p>
                    <a:p>
                      <a:endParaRPr lang="en-US" sz="800"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solidFill>
                            <a:srgbClr val="000000"/>
                          </a:solidFill>
                        </a:rPr>
                        <a:t>A list of included and excluded studies should be provided.</a:t>
                      </a:r>
                    </a:p>
                  </a:txBody>
                  <a:tcPr/>
                </a:tc>
                <a:tc>
                  <a:txBody>
                    <a:bodyPr/>
                    <a:lstStyle/>
                    <a:p>
                      <a:r>
                        <a:rPr lang="en-US" b="0" dirty="0" smtClean="0">
                          <a:solidFill>
                            <a:srgbClr val="000000"/>
                          </a:solidFill>
                        </a:rPr>
                        <a:t> □ Yes</a:t>
                      </a:r>
                    </a:p>
                    <a:p>
                      <a:r>
                        <a:rPr lang="en-US" b="0" dirty="0" smtClean="0">
                          <a:solidFill>
                            <a:srgbClr val="000000"/>
                          </a:solidFill>
                        </a:rPr>
                        <a:t> □ No</a:t>
                      </a:r>
                    </a:p>
                    <a:p>
                      <a:r>
                        <a:rPr lang="en-US" b="0" dirty="0" smtClean="0">
                          <a:solidFill>
                            <a:srgbClr val="000000"/>
                          </a:solidFill>
                        </a:rPr>
                        <a:t> □ Can’t answer</a:t>
                      </a:r>
                    </a:p>
                    <a:p>
                      <a:r>
                        <a:rPr lang="en-US" b="0" dirty="0" smtClean="0">
                          <a:solidFill>
                            <a:srgbClr val="000000"/>
                          </a:solidFill>
                        </a:rPr>
                        <a:t> □ N</a:t>
                      </a:r>
                      <a:r>
                        <a:rPr lang="en-US" b="0" baseline="0" dirty="0" smtClean="0">
                          <a:solidFill>
                            <a:srgbClr val="000000"/>
                          </a:solidFill>
                        </a:rPr>
                        <a:t>/A</a:t>
                      </a:r>
                      <a:endParaRPr lang="en-US" b="0" dirty="0">
                        <a:solidFill>
                          <a:srgbClr val="000000"/>
                        </a:solidFill>
                      </a:endParaRPr>
                    </a:p>
                  </a:txBody>
                  <a:tcPr/>
                </a:tc>
              </a:tr>
              <a:tr h="9801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6. Were the characteristics of the included studies provided?</a:t>
                      </a:r>
                    </a:p>
                    <a:p>
                      <a:endParaRPr lang="en-US" sz="800"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solidFill>
                            <a:srgbClr val="000000"/>
                          </a:solidFill>
                        </a:rPr>
                        <a:t>In an aggregated form such as a table, data from the original studies should be provided on the participants, interventions and outcomes. The ranges of characteristics in all the studies analyzed e.g. age, race, sex, relevant socioeconomic data, disease status, duration, severity, or other diseases should be reported.</a:t>
                      </a:r>
                    </a:p>
                  </a:txBody>
                  <a:tcPr/>
                </a:tc>
                <a:tc>
                  <a:txBody>
                    <a:bodyPr/>
                    <a:lstStyle/>
                    <a:p>
                      <a:r>
                        <a:rPr lang="en-US" b="0" dirty="0" smtClean="0">
                          <a:solidFill>
                            <a:srgbClr val="000000"/>
                          </a:solidFill>
                        </a:rPr>
                        <a:t> □ Yes</a:t>
                      </a:r>
                    </a:p>
                    <a:p>
                      <a:r>
                        <a:rPr lang="en-US" b="0" dirty="0" smtClean="0">
                          <a:solidFill>
                            <a:srgbClr val="000000"/>
                          </a:solidFill>
                        </a:rPr>
                        <a:t> □ No</a:t>
                      </a:r>
                    </a:p>
                    <a:p>
                      <a:r>
                        <a:rPr lang="en-US" b="0" dirty="0" smtClean="0">
                          <a:solidFill>
                            <a:srgbClr val="000000"/>
                          </a:solidFill>
                        </a:rPr>
                        <a:t> □ Can’t answer</a:t>
                      </a:r>
                    </a:p>
                    <a:p>
                      <a:r>
                        <a:rPr lang="en-US" b="0" dirty="0" smtClean="0">
                          <a:solidFill>
                            <a:srgbClr val="000000"/>
                          </a:solidFill>
                        </a:rPr>
                        <a:t> □ N</a:t>
                      </a:r>
                      <a:r>
                        <a:rPr lang="en-US" b="0" baseline="0" dirty="0" smtClean="0">
                          <a:solidFill>
                            <a:srgbClr val="000000"/>
                          </a:solidFill>
                        </a:rPr>
                        <a:t>/A</a:t>
                      </a:r>
                      <a:endParaRPr lang="en-US" b="0" dirty="0">
                        <a:solidFill>
                          <a:srgbClr val="000000"/>
                        </a:solidFill>
                      </a:endParaRPr>
                    </a:p>
                  </a:txBody>
                  <a:tcPr/>
                </a:tc>
              </a:tr>
              <a:tr h="9801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7. Was the scientific quality of the included studies assessed and documented, using an established scale?</a:t>
                      </a:r>
                    </a:p>
                    <a:p>
                      <a:endParaRPr lang="en-US" sz="800"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solidFill>
                            <a:srgbClr val="000000"/>
                          </a:solidFill>
                        </a:rPr>
                        <a:t>‘A priori’ methods of assessment should be provided (e.g., for effectiveness studies if the author(s) chose to include only randomized, double-blind, placebo controlled studies, or allocation concealment as inclusion criteria); for other types of studies alternative items will be relevant.</a:t>
                      </a:r>
                    </a:p>
                  </a:txBody>
                  <a:tcPr/>
                </a:tc>
                <a:tc>
                  <a:txBody>
                    <a:bodyPr/>
                    <a:lstStyle/>
                    <a:p>
                      <a:r>
                        <a:rPr lang="en-US" b="0" dirty="0" smtClean="0">
                          <a:solidFill>
                            <a:srgbClr val="000000"/>
                          </a:solidFill>
                        </a:rPr>
                        <a:t> □ Yes</a:t>
                      </a:r>
                    </a:p>
                    <a:p>
                      <a:r>
                        <a:rPr lang="en-US" b="0" dirty="0" smtClean="0">
                          <a:solidFill>
                            <a:srgbClr val="000000"/>
                          </a:solidFill>
                        </a:rPr>
                        <a:t> □ No</a:t>
                      </a:r>
                    </a:p>
                    <a:p>
                      <a:r>
                        <a:rPr lang="en-US" b="0" dirty="0" smtClean="0">
                          <a:solidFill>
                            <a:srgbClr val="000000"/>
                          </a:solidFill>
                        </a:rPr>
                        <a:t> □ Can’t answer</a:t>
                      </a:r>
                    </a:p>
                    <a:p>
                      <a:r>
                        <a:rPr lang="en-US" b="0" dirty="0" smtClean="0">
                          <a:solidFill>
                            <a:srgbClr val="000000"/>
                          </a:solidFill>
                        </a:rPr>
                        <a:t> □ N</a:t>
                      </a:r>
                      <a:r>
                        <a:rPr lang="en-US" b="0" baseline="0" dirty="0" smtClean="0">
                          <a:solidFill>
                            <a:srgbClr val="000000"/>
                          </a:solidFill>
                        </a:rPr>
                        <a:t>/A</a:t>
                      </a:r>
                      <a:endParaRPr lang="en-US" b="0" dirty="0">
                        <a:solidFill>
                          <a:srgbClr val="000000"/>
                        </a:solidFill>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AMSTAR (3)</a:t>
            </a:r>
            <a:endParaRPr lang="hr-HR" dirty="0"/>
          </a:p>
        </p:txBody>
      </p:sp>
      <p:graphicFrame>
        <p:nvGraphicFramePr>
          <p:cNvPr id="7" name="Content Placeholder 3"/>
          <p:cNvGraphicFramePr>
            <a:graphicFrameLocks noGrp="1"/>
          </p:cNvGraphicFramePr>
          <p:nvPr>
            <p:ph idx="1"/>
          </p:nvPr>
        </p:nvGraphicFramePr>
        <p:xfrm>
          <a:off x="323528" y="1340768"/>
          <a:ext cx="8537576" cy="5059680"/>
        </p:xfrm>
        <a:graphic>
          <a:graphicData uri="http://schemas.openxmlformats.org/drawingml/2006/table">
            <a:tbl>
              <a:tblPr firstRow="1" bandRow="1">
                <a:tableStyleId>{8A107856-5554-42FB-B03E-39F5DBC370BA}</a:tableStyleId>
              </a:tblPr>
              <a:tblGrid>
                <a:gridCol w="6699267"/>
                <a:gridCol w="1838309"/>
              </a:tblGrid>
              <a:tr h="980127">
                <a:tc>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000000"/>
                          </a:solidFill>
                        </a:rPr>
                        <a:t>8. Was the scientific quality of the included studies used appropriately in formulating conclusions?</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endParaRPr lang="en-US" sz="800" b="0" dirty="0" smtClean="0">
                        <a:solidFill>
                          <a:srgbClr val="000000"/>
                        </a:solidFill>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en-US" sz="1200" b="0" i="1" dirty="0" smtClean="0">
                          <a:solidFill>
                            <a:srgbClr val="000000"/>
                          </a:solidFill>
                        </a:rPr>
                        <a:t>The results of the methodological rigor and scientific quality should be considered in the analysis and the</a:t>
                      </a:r>
                    </a:p>
                    <a:p>
                      <a:pPr marL="342900" marR="0" indent="-342900" algn="l" defTabSz="914400" rtl="0" eaLnBrk="1" fontAlgn="auto" latinLnBrk="0" hangingPunct="1">
                        <a:lnSpc>
                          <a:spcPct val="100000"/>
                        </a:lnSpc>
                        <a:spcBef>
                          <a:spcPts val="0"/>
                        </a:spcBef>
                        <a:spcAft>
                          <a:spcPts val="0"/>
                        </a:spcAft>
                        <a:buClrTx/>
                        <a:buSzTx/>
                        <a:buFontTx/>
                        <a:buNone/>
                        <a:tabLst/>
                        <a:defRPr/>
                      </a:pPr>
                      <a:r>
                        <a:rPr lang="en-US" sz="1200" b="0" i="1" dirty="0" smtClean="0">
                          <a:solidFill>
                            <a:srgbClr val="000000"/>
                          </a:solidFill>
                        </a:rPr>
                        <a:t>conclusions of the review, and explicitly stated in formulating recommendations. </a:t>
                      </a:r>
                    </a:p>
                  </a:txBody>
                  <a:tcPr/>
                </a:tc>
                <a:tc>
                  <a:txBody>
                    <a:bodyPr/>
                    <a:lstStyle/>
                    <a:p>
                      <a:r>
                        <a:rPr lang="en-US" b="0" dirty="0" smtClean="0">
                          <a:solidFill>
                            <a:srgbClr val="000000"/>
                          </a:solidFill>
                        </a:rPr>
                        <a:t> □ Yes</a:t>
                      </a:r>
                    </a:p>
                    <a:p>
                      <a:r>
                        <a:rPr lang="en-US" b="0" dirty="0" smtClean="0">
                          <a:solidFill>
                            <a:srgbClr val="000000"/>
                          </a:solidFill>
                        </a:rPr>
                        <a:t> □ No</a:t>
                      </a:r>
                    </a:p>
                    <a:p>
                      <a:r>
                        <a:rPr lang="en-US" b="0" dirty="0" smtClean="0">
                          <a:solidFill>
                            <a:srgbClr val="000000"/>
                          </a:solidFill>
                        </a:rPr>
                        <a:t> □ Can’t answer</a:t>
                      </a:r>
                    </a:p>
                    <a:p>
                      <a:r>
                        <a:rPr lang="en-US" b="0" dirty="0" smtClean="0">
                          <a:solidFill>
                            <a:srgbClr val="000000"/>
                          </a:solidFill>
                        </a:rPr>
                        <a:t> □ N</a:t>
                      </a:r>
                      <a:r>
                        <a:rPr lang="en-US" b="0" baseline="0" dirty="0" smtClean="0">
                          <a:solidFill>
                            <a:srgbClr val="000000"/>
                          </a:solidFill>
                        </a:rPr>
                        <a:t>/A</a:t>
                      </a:r>
                      <a:endParaRPr lang="en-US" b="0" dirty="0">
                        <a:solidFill>
                          <a:srgbClr val="000000"/>
                        </a:solidFill>
                      </a:endParaRPr>
                    </a:p>
                  </a:txBody>
                  <a:tcPr/>
                </a:tc>
              </a:tr>
              <a:tr h="9801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9. Were the methods used to combine the findings of studies appropriate</a:t>
                      </a:r>
                      <a:r>
                        <a:rPr lang="en-US" baseline="0" dirty="0" smtClean="0">
                          <a:solidFill>
                            <a:srgbClr val="000000"/>
                          </a:solidFill>
                        </a:rPr>
                        <a:t>?</a:t>
                      </a:r>
                      <a:r>
                        <a:rPr lang="en-US" dirty="0" smtClean="0">
                          <a:solidFill>
                            <a:srgbClr val="000000"/>
                          </a:solidFill>
                        </a:rPr>
                        <a:t> </a:t>
                      </a:r>
                    </a:p>
                    <a:p>
                      <a:endParaRPr lang="en-US" sz="800"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solidFill>
                            <a:srgbClr val="000000"/>
                          </a:solidFill>
                        </a:rPr>
                        <a:t>For the pooled results, a test should be done to ensure the studies were combinable, to assess their homogeneity (i.e. Chi-squared test for homogeneity, I²). If heterogeneity exists a random effects model should be used and/or the clinical appropriateness of combining should be taken into consideration (i.e. is it sensible to combine?).</a:t>
                      </a:r>
                    </a:p>
                  </a:txBody>
                  <a:tcPr/>
                </a:tc>
                <a:tc>
                  <a:txBody>
                    <a:bodyPr/>
                    <a:lstStyle/>
                    <a:p>
                      <a:r>
                        <a:rPr lang="en-US" b="0" dirty="0" smtClean="0">
                          <a:solidFill>
                            <a:srgbClr val="000000"/>
                          </a:solidFill>
                        </a:rPr>
                        <a:t> □ Yes</a:t>
                      </a:r>
                    </a:p>
                    <a:p>
                      <a:r>
                        <a:rPr lang="en-US" b="0" dirty="0" smtClean="0">
                          <a:solidFill>
                            <a:srgbClr val="000000"/>
                          </a:solidFill>
                        </a:rPr>
                        <a:t> □ No</a:t>
                      </a:r>
                    </a:p>
                    <a:p>
                      <a:r>
                        <a:rPr lang="en-US" b="0" dirty="0" smtClean="0">
                          <a:solidFill>
                            <a:srgbClr val="000000"/>
                          </a:solidFill>
                        </a:rPr>
                        <a:t> □ Can’t answer</a:t>
                      </a:r>
                    </a:p>
                    <a:p>
                      <a:r>
                        <a:rPr lang="en-US" b="0" dirty="0" smtClean="0">
                          <a:solidFill>
                            <a:srgbClr val="000000"/>
                          </a:solidFill>
                        </a:rPr>
                        <a:t> □ N</a:t>
                      </a:r>
                      <a:r>
                        <a:rPr lang="en-US" b="0" baseline="0" dirty="0" smtClean="0">
                          <a:solidFill>
                            <a:srgbClr val="000000"/>
                          </a:solidFill>
                        </a:rPr>
                        <a:t>/A</a:t>
                      </a:r>
                      <a:endParaRPr lang="en-US" b="0" dirty="0">
                        <a:solidFill>
                          <a:srgbClr val="000000"/>
                        </a:solidFill>
                      </a:endParaRPr>
                    </a:p>
                  </a:txBody>
                  <a:tcPr/>
                </a:tc>
              </a:tr>
              <a:tr h="9801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10. Was the likelihood of publication bias assessed?</a:t>
                      </a:r>
                    </a:p>
                    <a:p>
                      <a:endParaRPr lang="en-US" sz="800"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solidFill>
                            <a:srgbClr val="000000"/>
                          </a:solidFill>
                        </a:rPr>
                        <a:t>An assessment of publication bias should include a combination of graphical aids (e.g., funnel plot, other available tests) and/or statistical tests (e.g., Egger regression test).</a:t>
                      </a:r>
                    </a:p>
                  </a:txBody>
                  <a:tcPr/>
                </a:tc>
                <a:tc>
                  <a:txBody>
                    <a:bodyPr/>
                    <a:lstStyle/>
                    <a:p>
                      <a:r>
                        <a:rPr lang="en-US" b="0" dirty="0" smtClean="0">
                          <a:solidFill>
                            <a:srgbClr val="000000"/>
                          </a:solidFill>
                        </a:rPr>
                        <a:t> □ Yes</a:t>
                      </a:r>
                    </a:p>
                    <a:p>
                      <a:r>
                        <a:rPr lang="en-US" b="0" dirty="0" smtClean="0">
                          <a:solidFill>
                            <a:srgbClr val="000000"/>
                          </a:solidFill>
                        </a:rPr>
                        <a:t> □ No</a:t>
                      </a:r>
                    </a:p>
                    <a:p>
                      <a:r>
                        <a:rPr lang="en-US" b="0" dirty="0" smtClean="0">
                          <a:solidFill>
                            <a:srgbClr val="000000"/>
                          </a:solidFill>
                        </a:rPr>
                        <a:t> □ Can’t answer</a:t>
                      </a:r>
                    </a:p>
                    <a:p>
                      <a:r>
                        <a:rPr lang="en-US" b="0" dirty="0" smtClean="0">
                          <a:solidFill>
                            <a:srgbClr val="000000"/>
                          </a:solidFill>
                        </a:rPr>
                        <a:t> □ N</a:t>
                      </a:r>
                      <a:r>
                        <a:rPr lang="en-US" b="0" baseline="0" dirty="0" smtClean="0">
                          <a:solidFill>
                            <a:srgbClr val="000000"/>
                          </a:solidFill>
                        </a:rPr>
                        <a:t>/A</a:t>
                      </a:r>
                      <a:endParaRPr lang="en-US" b="0" dirty="0">
                        <a:solidFill>
                          <a:srgbClr val="000000"/>
                        </a:solidFill>
                      </a:endParaRPr>
                    </a:p>
                  </a:txBody>
                  <a:tcPr/>
                </a:tc>
              </a:tr>
              <a:tr h="9801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11. Was the conflict of interest stated?</a:t>
                      </a:r>
                    </a:p>
                    <a:p>
                      <a:endParaRPr lang="en-US" sz="800"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solidFill>
                            <a:srgbClr val="000000"/>
                          </a:solidFill>
                        </a:rPr>
                        <a:t>Potential sources of support should be clearly acknowledged in both the systematic review and the included studies.</a:t>
                      </a:r>
                    </a:p>
                  </a:txBody>
                  <a:tcPr/>
                </a:tc>
                <a:tc>
                  <a:txBody>
                    <a:bodyPr/>
                    <a:lstStyle/>
                    <a:p>
                      <a:r>
                        <a:rPr lang="en-US" b="0" dirty="0" smtClean="0">
                          <a:solidFill>
                            <a:srgbClr val="000000"/>
                          </a:solidFill>
                        </a:rPr>
                        <a:t> □ Yes</a:t>
                      </a:r>
                    </a:p>
                    <a:p>
                      <a:r>
                        <a:rPr lang="en-US" b="0" dirty="0" smtClean="0">
                          <a:solidFill>
                            <a:srgbClr val="000000"/>
                          </a:solidFill>
                        </a:rPr>
                        <a:t> □ No</a:t>
                      </a:r>
                    </a:p>
                    <a:p>
                      <a:r>
                        <a:rPr lang="en-US" b="0" dirty="0" smtClean="0">
                          <a:solidFill>
                            <a:srgbClr val="000000"/>
                          </a:solidFill>
                        </a:rPr>
                        <a:t> □ Can’t answer</a:t>
                      </a:r>
                    </a:p>
                    <a:p>
                      <a:r>
                        <a:rPr lang="en-US" b="0" dirty="0" smtClean="0">
                          <a:solidFill>
                            <a:srgbClr val="000000"/>
                          </a:solidFill>
                        </a:rPr>
                        <a:t> □ N</a:t>
                      </a:r>
                      <a:r>
                        <a:rPr lang="en-US" b="0" baseline="0" dirty="0" smtClean="0">
                          <a:solidFill>
                            <a:srgbClr val="000000"/>
                          </a:solidFill>
                        </a:rPr>
                        <a:t>/A</a:t>
                      </a:r>
                      <a:endParaRPr lang="en-US" b="0" dirty="0">
                        <a:solidFill>
                          <a:srgbClr val="000000"/>
                        </a:solidFill>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hr-HR" dirty="0" smtClean="0"/>
              <a:t>PRISMA (1)</a:t>
            </a:r>
            <a:endParaRPr lang="hr-HR" dirty="0"/>
          </a:p>
        </p:txBody>
      </p:sp>
      <p:graphicFrame>
        <p:nvGraphicFramePr>
          <p:cNvPr id="4" name="Content Placeholder 3"/>
          <p:cNvGraphicFramePr>
            <a:graphicFrameLocks noGrp="1"/>
          </p:cNvGraphicFramePr>
          <p:nvPr>
            <p:ph idx="1"/>
          </p:nvPr>
        </p:nvGraphicFramePr>
        <p:xfrm>
          <a:off x="539551" y="908722"/>
          <a:ext cx="8136905" cy="5616621"/>
        </p:xfrm>
        <a:graphic>
          <a:graphicData uri="http://schemas.openxmlformats.org/drawingml/2006/table">
            <a:tbl>
              <a:tblPr/>
              <a:tblGrid>
                <a:gridCol w="1498903"/>
                <a:gridCol w="289075"/>
                <a:gridCol w="5674420"/>
                <a:gridCol w="674507"/>
              </a:tblGrid>
              <a:tr h="388951">
                <a:tc>
                  <a:txBody>
                    <a:bodyPr/>
                    <a:lstStyle/>
                    <a:p>
                      <a:pPr>
                        <a:spcAft>
                          <a:spcPts val="0"/>
                        </a:spcAft>
                      </a:pPr>
                      <a:r>
                        <a:rPr lang="en-CA" sz="800" b="1" dirty="0">
                          <a:solidFill>
                            <a:srgbClr val="FFFFFF"/>
                          </a:solidFill>
                          <a:latin typeface="Arial"/>
                          <a:ea typeface="Times New Roman"/>
                          <a:cs typeface="Times New Roman"/>
                        </a:rPr>
                        <a:t>Section/topic </a:t>
                      </a:r>
                      <a:endParaRPr lang="hr-HR" sz="900" dirty="0">
                        <a:solidFill>
                          <a:srgbClr val="000000"/>
                        </a:solidFill>
                        <a:latin typeface="Calibri"/>
                        <a:ea typeface="Times New Roman"/>
                        <a:cs typeface="Times New Roman"/>
                      </a:endParaRPr>
                    </a:p>
                  </a:txBody>
                  <a:tcPr marL="51055" marR="51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FFFFCC"/>
                      </a:solidFill>
                      <a:prstDash val="solid"/>
                      <a:round/>
                      <a:headEnd type="none" w="med" len="med"/>
                      <a:tailEnd type="none" w="med" len="med"/>
                    </a:lnB>
                    <a:solidFill>
                      <a:srgbClr val="63639A"/>
                    </a:solidFill>
                  </a:tcPr>
                </a:tc>
                <a:tc>
                  <a:txBody>
                    <a:bodyPr/>
                    <a:lstStyle/>
                    <a:p>
                      <a:pPr algn="r">
                        <a:spcAft>
                          <a:spcPts val="0"/>
                        </a:spcAft>
                      </a:pPr>
                      <a:r>
                        <a:rPr lang="en-CA" sz="800" b="1">
                          <a:solidFill>
                            <a:srgbClr val="FFFFFF"/>
                          </a:solidFill>
                          <a:latin typeface="Arial"/>
                          <a:ea typeface="Times New Roman"/>
                          <a:cs typeface="Times New Roman"/>
                        </a:rPr>
                        <a:t>#</a:t>
                      </a:r>
                      <a:endParaRPr lang="hr-HR" sz="900">
                        <a:solidFill>
                          <a:srgbClr val="000000"/>
                        </a:solidFill>
                        <a:latin typeface="Calibri"/>
                        <a:ea typeface="Times New Roman"/>
                        <a:cs typeface="Times New Roman"/>
                      </a:endParaRPr>
                    </a:p>
                  </a:txBody>
                  <a:tcPr marL="51055" marR="51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FFFFCC"/>
                      </a:solidFill>
                      <a:prstDash val="solid"/>
                      <a:round/>
                      <a:headEnd type="none" w="med" len="med"/>
                      <a:tailEnd type="none" w="med" len="med"/>
                    </a:lnB>
                    <a:solidFill>
                      <a:srgbClr val="63639A"/>
                    </a:solidFill>
                  </a:tcPr>
                </a:tc>
                <a:tc>
                  <a:txBody>
                    <a:bodyPr/>
                    <a:lstStyle/>
                    <a:p>
                      <a:pPr>
                        <a:spcAft>
                          <a:spcPts val="0"/>
                        </a:spcAft>
                      </a:pPr>
                      <a:r>
                        <a:rPr lang="en-CA" sz="800" b="1" dirty="0">
                          <a:solidFill>
                            <a:srgbClr val="FFFFFF"/>
                          </a:solidFill>
                          <a:latin typeface="Arial"/>
                          <a:ea typeface="Times New Roman"/>
                          <a:cs typeface="Times New Roman"/>
                        </a:rPr>
                        <a:t>Checklist item </a:t>
                      </a:r>
                      <a:endParaRPr lang="hr-HR" sz="900" dirty="0">
                        <a:solidFill>
                          <a:srgbClr val="000000"/>
                        </a:solidFill>
                        <a:latin typeface="Calibri"/>
                        <a:ea typeface="Times New Roman"/>
                        <a:cs typeface="Times New Roman"/>
                      </a:endParaRPr>
                    </a:p>
                  </a:txBody>
                  <a:tcPr marL="51055" marR="51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63639A"/>
                    </a:solidFill>
                  </a:tcPr>
                </a:tc>
                <a:tc>
                  <a:txBody>
                    <a:bodyPr/>
                    <a:lstStyle/>
                    <a:p>
                      <a:pPr>
                        <a:spcAft>
                          <a:spcPts val="0"/>
                        </a:spcAft>
                      </a:pPr>
                      <a:r>
                        <a:rPr lang="en-CA" sz="800" b="1">
                          <a:solidFill>
                            <a:srgbClr val="FFFFFF"/>
                          </a:solidFill>
                          <a:latin typeface="Arial"/>
                          <a:ea typeface="Times New Roman"/>
                          <a:cs typeface="Times New Roman"/>
                        </a:rPr>
                        <a:t>Reported on page # </a:t>
                      </a:r>
                      <a:endParaRPr lang="hr-HR" sz="900">
                        <a:solidFill>
                          <a:srgbClr val="000000"/>
                        </a:solidFill>
                        <a:latin typeface="Calibri"/>
                        <a:ea typeface="Times New Roman"/>
                        <a:cs typeface="Times New Roman"/>
                      </a:endParaRPr>
                    </a:p>
                  </a:txBody>
                  <a:tcPr marL="51055" marR="51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63639A"/>
                    </a:solidFill>
                  </a:tcPr>
                </a:tc>
              </a:tr>
              <a:tr h="196529">
                <a:tc gridSpan="3">
                  <a:txBody>
                    <a:bodyPr/>
                    <a:lstStyle/>
                    <a:p>
                      <a:pPr>
                        <a:spcAft>
                          <a:spcPts val="0"/>
                        </a:spcAft>
                      </a:pPr>
                      <a:r>
                        <a:rPr lang="en-CA" sz="800" b="1">
                          <a:solidFill>
                            <a:srgbClr val="000000"/>
                          </a:solidFill>
                          <a:latin typeface="Arial"/>
                          <a:ea typeface="Times New Roman"/>
                          <a:cs typeface="Times New Roman"/>
                        </a:rPr>
                        <a:t>TITLE </a:t>
                      </a:r>
                      <a:endParaRPr lang="hr-HR" sz="900">
                        <a:solidFill>
                          <a:srgbClr val="000000"/>
                        </a:solidFill>
                        <a:latin typeface="Calibri"/>
                        <a:ea typeface="Times New Roman"/>
                        <a:cs typeface="Times New Roman"/>
                      </a:endParaRPr>
                    </a:p>
                  </a:txBody>
                  <a:tcPr marL="51055" marR="51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FFFF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hr-HR"/>
                    </a:p>
                  </a:txBody>
                  <a:tcPr/>
                </a:tc>
                <a:tc hMerge="1">
                  <a:txBody>
                    <a:bodyPr/>
                    <a:lstStyle/>
                    <a:p>
                      <a:endParaRPr lang="hr-HR"/>
                    </a:p>
                  </a:txBody>
                  <a:tcPr/>
                </a:tc>
                <a:tc>
                  <a:txBody>
                    <a:bodyPr/>
                    <a:lstStyle/>
                    <a:p>
                      <a:pPr algn="r">
                        <a:spcAft>
                          <a:spcPts val="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189488">
                <a:tc>
                  <a:txBody>
                    <a:bodyPr/>
                    <a:lstStyle/>
                    <a:p>
                      <a:pPr>
                        <a:spcBef>
                          <a:spcPts val="200"/>
                        </a:spcBef>
                        <a:spcAft>
                          <a:spcPts val="200"/>
                        </a:spcAft>
                      </a:pPr>
                      <a:r>
                        <a:rPr lang="en-CA" sz="700">
                          <a:solidFill>
                            <a:srgbClr val="000000"/>
                          </a:solidFill>
                          <a:latin typeface="Arial"/>
                          <a:ea typeface="Times New Roman"/>
                          <a:cs typeface="Times New Roman"/>
                        </a:rPr>
                        <a:t>Title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FFFFCC"/>
                      </a:solidFill>
                      <a:prstDash val="solid"/>
                      <a:round/>
                      <a:headEnd type="none" w="med" len="med"/>
                      <a:tailEnd type="none" w="med" len="med"/>
                    </a:lnB>
                  </a:tcPr>
                </a:tc>
                <a:tc>
                  <a:txBody>
                    <a:bodyPr/>
                    <a:lstStyle/>
                    <a:p>
                      <a:pPr algn="r">
                        <a:spcBef>
                          <a:spcPts val="200"/>
                        </a:spcBef>
                        <a:spcAft>
                          <a:spcPts val="200"/>
                        </a:spcAft>
                      </a:pPr>
                      <a:r>
                        <a:rPr lang="en-CA" sz="700">
                          <a:solidFill>
                            <a:srgbClr val="000000"/>
                          </a:solidFill>
                          <a:latin typeface="Arial"/>
                          <a:ea typeface="Times New Roman"/>
                          <a:cs typeface="Times New Roman"/>
                        </a:rPr>
                        <a:t>1</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FFFFCC"/>
                      </a:solidFill>
                      <a:prstDash val="solid"/>
                      <a:round/>
                      <a:headEnd type="none" w="med" len="med"/>
                      <a:tailEnd type="none" w="med" len="med"/>
                    </a:lnB>
                  </a:tcPr>
                </a:tc>
                <a:tc>
                  <a:txBody>
                    <a:bodyPr/>
                    <a:lstStyle/>
                    <a:p>
                      <a:pPr>
                        <a:spcBef>
                          <a:spcPts val="200"/>
                        </a:spcBef>
                        <a:spcAft>
                          <a:spcPts val="200"/>
                        </a:spcAft>
                      </a:pPr>
                      <a:r>
                        <a:rPr lang="en-CA" sz="700">
                          <a:solidFill>
                            <a:srgbClr val="000000"/>
                          </a:solidFill>
                          <a:latin typeface="Arial"/>
                          <a:ea typeface="Times New Roman"/>
                          <a:cs typeface="Times New Roman"/>
                        </a:rPr>
                        <a:t>Identify the report as a systematic review, meta-analysis, or both.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spcBef>
                          <a:spcPts val="200"/>
                        </a:spcBef>
                        <a:spcAft>
                          <a:spcPts val="20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196529">
                <a:tc gridSpan="3">
                  <a:txBody>
                    <a:bodyPr/>
                    <a:lstStyle/>
                    <a:p>
                      <a:pPr>
                        <a:spcAft>
                          <a:spcPts val="0"/>
                        </a:spcAft>
                      </a:pPr>
                      <a:r>
                        <a:rPr lang="en-CA" sz="800" b="1">
                          <a:solidFill>
                            <a:srgbClr val="000000"/>
                          </a:solidFill>
                          <a:latin typeface="Arial"/>
                          <a:ea typeface="Times New Roman"/>
                          <a:cs typeface="Times New Roman"/>
                        </a:rPr>
                        <a:t>ABSTRACT </a:t>
                      </a:r>
                      <a:endParaRPr lang="hr-HR" sz="900">
                        <a:solidFill>
                          <a:srgbClr val="000000"/>
                        </a:solidFill>
                        <a:latin typeface="Calibri"/>
                        <a:ea typeface="Times New Roman"/>
                        <a:cs typeface="Times New Roman"/>
                      </a:endParaRPr>
                    </a:p>
                  </a:txBody>
                  <a:tcPr marL="51055" marR="51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FFFF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hr-HR"/>
                    </a:p>
                  </a:txBody>
                  <a:tcPr/>
                </a:tc>
                <a:tc hMerge="1">
                  <a:txBody>
                    <a:bodyPr/>
                    <a:lstStyle/>
                    <a:p>
                      <a:endParaRPr lang="hr-HR"/>
                    </a:p>
                  </a:txBody>
                  <a:tcPr/>
                </a:tc>
                <a:tc>
                  <a:txBody>
                    <a:bodyPr/>
                    <a:lstStyle/>
                    <a:p>
                      <a:pPr algn="r">
                        <a:spcAft>
                          <a:spcPts val="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475189">
                <a:tc>
                  <a:txBody>
                    <a:bodyPr/>
                    <a:lstStyle/>
                    <a:p>
                      <a:pPr>
                        <a:spcBef>
                          <a:spcPts val="200"/>
                        </a:spcBef>
                        <a:spcAft>
                          <a:spcPts val="200"/>
                        </a:spcAft>
                      </a:pPr>
                      <a:r>
                        <a:rPr lang="en-CA" sz="700">
                          <a:solidFill>
                            <a:srgbClr val="000000"/>
                          </a:solidFill>
                          <a:latin typeface="Arial"/>
                          <a:ea typeface="Times New Roman"/>
                          <a:cs typeface="Times New Roman"/>
                        </a:rPr>
                        <a:t>Structured summary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FFFFCC"/>
                      </a:solidFill>
                      <a:prstDash val="solid"/>
                      <a:round/>
                      <a:headEnd type="none" w="med" len="med"/>
                      <a:tailEnd type="none" w="med" len="med"/>
                    </a:lnB>
                  </a:tcPr>
                </a:tc>
                <a:tc>
                  <a:txBody>
                    <a:bodyPr/>
                    <a:lstStyle/>
                    <a:p>
                      <a:pPr algn="r">
                        <a:spcBef>
                          <a:spcPts val="200"/>
                        </a:spcBef>
                        <a:spcAft>
                          <a:spcPts val="200"/>
                        </a:spcAft>
                      </a:pPr>
                      <a:r>
                        <a:rPr lang="en-CA" sz="700">
                          <a:solidFill>
                            <a:srgbClr val="000000"/>
                          </a:solidFill>
                          <a:latin typeface="Arial"/>
                          <a:ea typeface="Times New Roman"/>
                          <a:cs typeface="Times New Roman"/>
                        </a:rPr>
                        <a:t>2</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FFFFCC"/>
                      </a:solidFill>
                      <a:prstDash val="solid"/>
                      <a:round/>
                      <a:headEnd type="none" w="med" len="med"/>
                      <a:tailEnd type="none" w="med" len="med"/>
                    </a:lnB>
                  </a:tcPr>
                </a:tc>
                <a:tc>
                  <a:txBody>
                    <a:bodyPr/>
                    <a:lstStyle/>
                    <a:p>
                      <a:pPr>
                        <a:spcBef>
                          <a:spcPts val="200"/>
                        </a:spcBef>
                        <a:spcAft>
                          <a:spcPts val="200"/>
                        </a:spcAft>
                      </a:pPr>
                      <a:r>
                        <a:rPr lang="en-CA" sz="700">
                          <a:solidFill>
                            <a:srgbClr val="000000"/>
                          </a:solidFill>
                          <a:latin typeface="Arial"/>
                          <a:ea typeface="Times New Roman"/>
                          <a:cs typeface="Times New Roman"/>
                        </a:rPr>
                        <a:t>Provide a structured summary including, as applicable: background; objectives; data sources; study eligibility criteria, participants, and interventions; study appraisal and synthesis methods; results; limitations; conclusions and implications of key findings; systematic review registration number.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spcBef>
                          <a:spcPts val="200"/>
                        </a:spcBef>
                        <a:spcAft>
                          <a:spcPts val="20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196529">
                <a:tc gridSpan="3">
                  <a:txBody>
                    <a:bodyPr/>
                    <a:lstStyle/>
                    <a:p>
                      <a:pPr>
                        <a:spcAft>
                          <a:spcPts val="0"/>
                        </a:spcAft>
                      </a:pPr>
                      <a:r>
                        <a:rPr lang="en-CA" sz="800" b="1">
                          <a:solidFill>
                            <a:srgbClr val="000000"/>
                          </a:solidFill>
                          <a:latin typeface="Arial"/>
                          <a:ea typeface="Times New Roman"/>
                          <a:cs typeface="Times New Roman"/>
                        </a:rPr>
                        <a:t>INTRODUCTION </a:t>
                      </a:r>
                      <a:endParaRPr lang="hr-HR" sz="900">
                        <a:solidFill>
                          <a:srgbClr val="000000"/>
                        </a:solidFill>
                        <a:latin typeface="Calibri"/>
                        <a:ea typeface="Times New Roman"/>
                        <a:cs typeface="Times New Roman"/>
                      </a:endParaRPr>
                    </a:p>
                  </a:txBody>
                  <a:tcPr marL="51055" marR="51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FFFF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hr-HR"/>
                    </a:p>
                  </a:txBody>
                  <a:tcPr/>
                </a:tc>
                <a:tc hMerge="1">
                  <a:txBody>
                    <a:bodyPr/>
                    <a:lstStyle/>
                    <a:p>
                      <a:endParaRPr lang="hr-HR"/>
                    </a:p>
                  </a:txBody>
                  <a:tcPr/>
                </a:tc>
                <a:tc>
                  <a:txBody>
                    <a:bodyPr/>
                    <a:lstStyle/>
                    <a:p>
                      <a:pPr algn="r">
                        <a:spcAft>
                          <a:spcPts val="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195356">
                <a:tc>
                  <a:txBody>
                    <a:bodyPr/>
                    <a:lstStyle/>
                    <a:p>
                      <a:pPr>
                        <a:spcBef>
                          <a:spcPts val="200"/>
                        </a:spcBef>
                        <a:spcAft>
                          <a:spcPts val="200"/>
                        </a:spcAft>
                      </a:pPr>
                      <a:r>
                        <a:rPr lang="en-CA" sz="700">
                          <a:solidFill>
                            <a:srgbClr val="000000"/>
                          </a:solidFill>
                          <a:latin typeface="Arial"/>
                          <a:ea typeface="Times New Roman"/>
                          <a:cs typeface="Times New Roman"/>
                        </a:rPr>
                        <a:t>Rationale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700">
                          <a:solidFill>
                            <a:srgbClr val="000000"/>
                          </a:solidFill>
                          <a:latin typeface="Arial"/>
                          <a:ea typeface="Times New Roman"/>
                          <a:cs typeface="Times New Roman"/>
                        </a:rPr>
                        <a:t>3</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700">
                          <a:solidFill>
                            <a:srgbClr val="000000"/>
                          </a:solidFill>
                          <a:latin typeface="Arial"/>
                          <a:ea typeface="Times New Roman"/>
                          <a:cs typeface="Times New Roman"/>
                        </a:rPr>
                        <a:t>Describe the rationale for the review in the context of what is already known.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18">
                <a:tc>
                  <a:txBody>
                    <a:bodyPr/>
                    <a:lstStyle/>
                    <a:p>
                      <a:pPr>
                        <a:spcBef>
                          <a:spcPts val="200"/>
                        </a:spcBef>
                        <a:spcAft>
                          <a:spcPts val="200"/>
                        </a:spcAft>
                      </a:pPr>
                      <a:r>
                        <a:rPr lang="en-CA" sz="700">
                          <a:solidFill>
                            <a:srgbClr val="000000"/>
                          </a:solidFill>
                          <a:latin typeface="Arial"/>
                          <a:ea typeface="Times New Roman"/>
                          <a:cs typeface="Times New Roman"/>
                        </a:rPr>
                        <a:t>Objectives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FFFFCC"/>
                      </a:solidFill>
                      <a:prstDash val="solid"/>
                      <a:round/>
                      <a:headEnd type="none" w="med" len="med"/>
                      <a:tailEnd type="none" w="med" len="med"/>
                    </a:lnB>
                  </a:tcPr>
                </a:tc>
                <a:tc>
                  <a:txBody>
                    <a:bodyPr/>
                    <a:lstStyle/>
                    <a:p>
                      <a:pPr algn="r">
                        <a:spcBef>
                          <a:spcPts val="200"/>
                        </a:spcBef>
                        <a:spcAft>
                          <a:spcPts val="200"/>
                        </a:spcAft>
                      </a:pPr>
                      <a:r>
                        <a:rPr lang="en-CA" sz="700">
                          <a:solidFill>
                            <a:srgbClr val="000000"/>
                          </a:solidFill>
                          <a:latin typeface="Arial"/>
                          <a:ea typeface="Times New Roman"/>
                          <a:cs typeface="Times New Roman"/>
                        </a:rPr>
                        <a:t>4</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FFFFCC"/>
                      </a:solidFill>
                      <a:prstDash val="solid"/>
                      <a:round/>
                      <a:headEnd type="none" w="med" len="med"/>
                      <a:tailEnd type="none" w="med" len="med"/>
                    </a:lnB>
                  </a:tcPr>
                </a:tc>
                <a:tc>
                  <a:txBody>
                    <a:bodyPr/>
                    <a:lstStyle/>
                    <a:p>
                      <a:pPr>
                        <a:spcBef>
                          <a:spcPts val="200"/>
                        </a:spcBef>
                        <a:spcAft>
                          <a:spcPts val="200"/>
                        </a:spcAft>
                      </a:pPr>
                      <a:r>
                        <a:rPr lang="en-CA" sz="700">
                          <a:solidFill>
                            <a:srgbClr val="000000"/>
                          </a:solidFill>
                          <a:latin typeface="Arial"/>
                          <a:ea typeface="Times New Roman"/>
                          <a:cs typeface="Times New Roman"/>
                        </a:rPr>
                        <a:t>Provide an explicit statement of questions being addressed with reference to participants, interventions, comparisons, outcomes, and study design (PICOS).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spcBef>
                          <a:spcPts val="200"/>
                        </a:spcBef>
                        <a:spcAft>
                          <a:spcPts val="20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196529">
                <a:tc gridSpan="3">
                  <a:txBody>
                    <a:bodyPr/>
                    <a:lstStyle/>
                    <a:p>
                      <a:pPr>
                        <a:spcAft>
                          <a:spcPts val="0"/>
                        </a:spcAft>
                      </a:pPr>
                      <a:r>
                        <a:rPr lang="en-CA" sz="800" b="1">
                          <a:solidFill>
                            <a:srgbClr val="000000"/>
                          </a:solidFill>
                          <a:latin typeface="Arial"/>
                          <a:ea typeface="Times New Roman"/>
                          <a:cs typeface="Times New Roman"/>
                        </a:rPr>
                        <a:t>METHODS </a:t>
                      </a:r>
                      <a:endParaRPr lang="hr-HR" sz="900">
                        <a:solidFill>
                          <a:srgbClr val="000000"/>
                        </a:solidFill>
                        <a:latin typeface="Calibri"/>
                        <a:ea typeface="Times New Roman"/>
                        <a:cs typeface="Times New Roman"/>
                      </a:endParaRPr>
                    </a:p>
                  </a:txBody>
                  <a:tcPr marL="51055" marR="51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FFFF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hr-HR"/>
                    </a:p>
                  </a:txBody>
                  <a:tcPr/>
                </a:tc>
                <a:tc hMerge="1">
                  <a:txBody>
                    <a:bodyPr/>
                    <a:lstStyle/>
                    <a:p>
                      <a:endParaRPr lang="hr-HR"/>
                    </a:p>
                  </a:txBody>
                  <a:tcPr/>
                </a:tc>
                <a:tc>
                  <a:txBody>
                    <a:bodyPr/>
                    <a:lstStyle/>
                    <a:p>
                      <a:pPr algn="r">
                        <a:spcAft>
                          <a:spcPts val="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39086">
                <a:tc>
                  <a:txBody>
                    <a:bodyPr/>
                    <a:lstStyle/>
                    <a:p>
                      <a:pPr>
                        <a:spcBef>
                          <a:spcPts val="200"/>
                        </a:spcBef>
                        <a:spcAft>
                          <a:spcPts val="200"/>
                        </a:spcAft>
                      </a:pPr>
                      <a:r>
                        <a:rPr lang="en-CA" sz="700">
                          <a:solidFill>
                            <a:srgbClr val="000000"/>
                          </a:solidFill>
                          <a:latin typeface="Arial"/>
                          <a:ea typeface="Times New Roman"/>
                          <a:cs typeface="Times New Roman"/>
                        </a:rPr>
                        <a:t>Protocol and registration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700">
                          <a:solidFill>
                            <a:srgbClr val="000000"/>
                          </a:solidFill>
                          <a:latin typeface="Arial"/>
                          <a:ea typeface="Times New Roman"/>
                          <a:cs typeface="Times New Roman"/>
                        </a:rPr>
                        <a:t>5</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700">
                          <a:solidFill>
                            <a:srgbClr val="000000"/>
                          </a:solidFill>
                          <a:latin typeface="Arial"/>
                          <a:ea typeface="Times New Roman"/>
                          <a:cs typeface="Times New Roman"/>
                        </a:rPr>
                        <a:t>Indicate if a review protocol exists, if and where it can be accessed (e.g., Web address), and, if available, provide registration information including registration number.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086">
                <a:tc>
                  <a:txBody>
                    <a:bodyPr/>
                    <a:lstStyle/>
                    <a:p>
                      <a:pPr>
                        <a:spcBef>
                          <a:spcPts val="200"/>
                        </a:spcBef>
                        <a:spcAft>
                          <a:spcPts val="200"/>
                        </a:spcAft>
                      </a:pPr>
                      <a:r>
                        <a:rPr lang="en-CA" sz="700">
                          <a:solidFill>
                            <a:srgbClr val="000000"/>
                          </a:solidFill>
                          <a:latin typeface="Arial"/>
                          <a:ea typeface="Times New Roman"/>
                          <a:cs typeface="Times New Roman"/>
                        </a:rPr>
                        <a:t>Eligibility criteria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700">
                          <a:solidFill>
                            <a:srgbClr val="000000"/>
                          </a:solidFill>
                          <a:latin typeface="Arial"/>
                          <a:ea typeface="Times New Roman"/>
                          <a:cs typeface="Times New Roman"/>
                        </a:rPr>
                        <a:t>6</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700">
                          <a:solidFill>
                            <a:srgbClr val="000000"/>
                          </a:solidFill>
                          <a:latin typeface="Arial"/>
                          <a:ea typeface="Times New Roman"/>
                          <a:cs typeface="Times New Roman"/>
                        </a:rPr>
                        <a:t>Specify study characteristics (e.g., PICOS, length of follow</a:t>
                      </a:r>
                      <a:r>
                        <a:rPr lang="en-CA" sz="700">
                          <a:solidFill>
                            <a:srgbClr val="000000"/>
                          </a:solidFill>
                          <a:latin typeface="Calibri"/>
                          <a:ea typeface="Times New Roman"/>
                          <a:cs typeface="Arial"/>
                        </a:rPr>
                        <a:t>-</a:t>
                      </a:r>
                      <a:r>
                        <a:rPr lang="en-CA" sz="700">
                          <a:solidFill>
                            <a:srgbClr val="000000"/>
                          </a:solidFill>
                          <a:latin typeface="Arial"/>
                          <a:ea typeface="Times New Roman"/>
                          <a:cs typeface="Times New Roman"/>
                        </a:rPr>
                        <a:t>up) and report characteristics (e.g., years considered, language, publication status) used as criteria for eligibility, giving rationale.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086">
                <a:tc>
                  <a:txBody>
                    <a:bodyPr/>
                    <a:lstStyle/>
                    <a:p>
                      <a:pPr>
                        <a:spcBef>
                          <a:spcPts val="200"/>
                        </a:spcBef>
                        <a:spcAft>
                          <a:spcPts val="200"/>
                        </a:spcAft>
                      </a:pPr>
                      <a:r>
                        <a:rPr lang="en-CA" sz="700">
                          <a:solidFill>
                            <a:srgbClr val="000000"/>
                          </a:solidFill>
                          <a:latin typeface="Arial"/>
                          <a:ea typeface="Times New Roman"/>
                          <a:cs typeface="Times New Roman"/>
                        </a:rPr>
                        <a:t>Information sources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700">
                          <a:solidFill>
                            <a:srgbClr val="000000"/>
                          </a:solidFill>
                          <a:latin typeface="Arial"/>
                          <a:ea typeface="Times New Roman"/>
                          <a:cs typeface="Times New Roman"/>
                        </a:rPr>
                        <a:t>7</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700">
                          <a:solidFill>
                            <a:srgbClr val="000000"/>
                          </a:solidFill>
                          <a:latin typeface="Arial"/>
                          <a:ea typeface="Times New Roman"/>
                          <a:cs typeface="Times New Roman"/>
                        </a:rPr>
                        <a:t>Describe all information sources (e.g., databases with dates of coverage, contact with study authors to identify additional studies) in the search and date last searched.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086">
                <a:tc>
                  <a:txBody>
                    <a:bodyPr/>
                    <a:lstStyle/>
                    <a:p>
                      <a:pPr>
                        <a:spcBef>
                          <a:spcPts val="200"/>
                        </a:spcBef>
                        <a:spcAft>
                          <a:spcPts val="200"/>
                        </a:spcAft>
                      </a:pPr>
                      <a:r>
                        <a:rPr lang="en-CA" sz="700">
                          <a:solidFill>
                            <a:srgbClr val="000000"/>
                          </a:solidFill>
                          <a:latin typeface="Arial"/>
                          <a:ea typeface="Times New Roman"/>
                          <a:cs typeface="Times New Roman"/>
                        </a:rPr>
                        <a:t>Search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700">
                          <a:solidFill>
                            <a:srgbClr val="000000"/>
                          </a:solidFill>
                          <a:latin typeface="Arial"/>
                          <a:ea typeface="Times New Roman"/>
                          <a:cs typeface="Times New Roman"/>
                        </a:rPr>
                        <a:t>8</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700">
                          <a:solidFill>
                            <a:srgbClr val="000000"/>
                          </a:solidFill>
                          <a:latin typeface="Arial"/>
                          <a:ea typeface="Times New Roman"/>
                          <a:cs typeface="Times New Roman"/>
                        </a:rPr>
                        <a:t>Present full electronic search strategy for at least one database, including any limits used, such that it could be repeated.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086">
                <a:tc>
                  <a:txBody>
                    <a:bodyPr/>
                    <a:lstStyle/>
                    <a:p>
                      <a:pPr>
                        <a:spcBef>
                          <a:spcPts val="200"/>
                        </a:spcBef>
                        <a:spcAft>
                          <a:spcPts val="200"/>
                        </a:spcAft>
                      </a:pPr>
                      <a:r>
                        <a:rPr lang="en-CA" sz="700">
                          <a:solidFill>
                            <a:srgbClr val="000000"/>
                          </a:solidFill>
                          <a:latin typeface="Arial"/>
                          <a:ea typeface="Times New Roman"/>
                          <a:cs typeface="Times New Roman"/>
                        </a:rPr>
                        <a:t>Study selection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700">
                          <a:solidFill>
                            <a:srgbClr val="000000"/>
                          </a:solidFill>
                          <a:latin typeface="Arial"/>
                          <a:ea typeface="Times New Roman"/>
                          <a:cs typeface="Times New Roman"/>
                        </a:rPr>
                        <a:t>9</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700">
                          <a:solidFill>
                            <a:srgbClr val="000000"/>
                          </a:solidFill>
                          <a:latin typeface="Arial"/>
                          <a:ea typeface="Times New Roman"/>
                          <a:cs typeface="Times New Roman"/>
                        </a:rPr>
                        <a:t>State the process for selecting studies (i.e., screening, eligibility, included in systematic review, and, if applicable, included in the meta</a:t>
                      </a:r>
                      <a:r>
                        <a:rPr lang="en-CA" sz="700">
                          <a:solidFill>
                            <a:srgbClr val="000000"/>
                          </a:solidFill>
                          <a:latin typeface="Calibri"/>
                          <a:ea typeface="Times New Roman"/>
                          <a:cs typeface="Arial"/>
                        </a:rPr>
                        <a:t>-</a:t>
                      </a:r>
                      <a:r>
                        <a:rPr lang="en-CA" sz="700">
                          <a:solidFill>
                            <a:srgbClr val="000000"/>
                          </a:solidFill>
                          <a:latin typeface="Arial"/>
                          <a:ea typeface="Times New Roman"/>
                          <a:cs typeface="Times New Roman"/>
                        </a:rPr>
                        <a:t>analysis).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086">
                <a:tc>
                  <a:txBody>
                    <a:bodyPr/>
                    <a:lstStyle/>
                    <a:p>
                      <a:pPr>
                        <a:spcBef>
                          <a:spcPts val="200"/>
                        </a:spcBef>
                        <a:spcAft>
                          <a:spcPts val="200"/>
                        </a:spcAft>
                      </a:pPr>
                      <a:r>
                        <a:rPr lang="en-CA" sz="700">
                          <a:solidFill>
                            <a:srgbClr val="000000"/>
                          </a:solidFill>
                          <a:latin typeface="Arial"/>
                          <a:ea typeface="Times New Roman"/>
                          <a:cs typeface="Times New Roman"/>
                        </a:rPr>
                        <a:t>Data collection process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700">
                          <a:solidFill>
                            <a:srgbClr val="000000"/>
                          </a:solidFill>
                          <a:latin typeface="Arial"/>
                          <a:ea typeface="Times New Roman"/>
                          <a:cs typeface="Times New Roman"/>
                        </a:rPr>
                        <a:t>10</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700">
                          <a:solidFill>
                            <a:srgbClr val="000000"/>
                          </a:solidFill>
                          <a:latin typeface="Arial"/>
                          <a:ea typeface="Times New Roman"/>
                          <a:cs typeface="Times New Roman"/>
                        </a:rPr>
                        <a:t>Describe method of data extraction from reports (e.g., piloted forms, independently, in duplicate) and any processes for obtaining and confirming data from investigators.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086">
                <a:tc>
                  <a:txBody>
                    <a:bodyPr/>
                    <a:lstStyle/>
                    <a:p>
                      <a:pPr>
                        <a:spcBef>
                          <a:spcPts val="200"/>
                        </a:spcBef>
                        <a:spcAft>
                          <a:spcPts val="200"/>
                        </a:spcAft>
                      </a:pPr>
                      <a:r>
                        <a:rPr lang="en-CA" sz="700">
                          <a:solidFill>
                            <a:srgbClr val="000000"/>
                          </a:solidFill>
                          <a:latin typeface="Arial"/>
                          <a:ea typeface="Times New Roman"/>
                          <a:cs typeface="Times New Roman"/>
                        </a:rPr>
                        <a:t>Data items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700">
                          <a:solidFill>
                            <a:srgbClr val="000000"/>
                          </a:solidFill>
                          <a:latin typeface="Arial"/>
                          <a:ea typeface="Times New Roman"/>
                          <a:cs typeface="Times New Roman"/>
                        </a:rPr>
                        <a:t>11</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700">
                          <a:solidFill>
                            <a:srgbClr val="000000"/>
                          </a:solidFill>
                          <a:latin typeface="Arial"/>
                          <a:ea typeface="Times New Roman"/>
                          <a:cs typeface="Times New Roman"/>
                        </a:rPr>
                        <a:t>List and define all variables for which data were sought (e.g., PICOS, funding sources) and any assumptions and simplifications made.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086">
                <a:tc>
                  <a:txBody>
                    <a:bodyPr/>
                    <a:lstStyle/>
                    <a:p>
                      <a:pPr>
                        <a:spcBef>
                          <a:spcPts val="200"/>
                        </a:spcBef>
                        <a:spcAft>
                          <a:spcPts val="200"/>
                        </a:spcAft>
                      </a:pPr>
                      <a:r>
                        <a:rPr lang="en-CA" sz="700">
                          <a:solidFill>
                            <a:srgbClr val="000000"/>
                          </a:solidFill>
                          <a:latin typeface="Arial"/>
                          <a:ea typeface="Times New Roman"/>
                          <a:cs typeface="Times New Roman"/>
                        </a:rPr>
                        <a:t>Risk of bias in individual studies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700">
                          <a:solidFill>
                            <a:srgbClr val="000000"/>
                          </a:solidFill>
                          <a:latin typeface="Arial"/>
                          <a:ea typeface="Times New Roman"/>
                          <a:cs typeface="Times New Roman"/>
                        </a:rPr>
                        <a:t>12</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700">
                          <a:solidFill>
                            <a:srgbClr val="000000"/>
                          </a:solidFill>
                          <a:latin typeface="Arial"/>
                          <a:ea typeface="Times New Roman"/>
                          <a:cs typeface="Times New Roman"/>
                        </a:rPr>
                        <a:t>Describe methods used for assessing risk of bias of individual studies (including specification of whether this was done at the study or outcome level), and how this information is to be used in any data synthesis.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56">
                <a:tc>
                  <a:txBody>
                    <a:bodyPr/>
                    <a:lstStyle/>
                    <a:p>
                      <a:pPr>
                        <a:spcBef>
                          <a:spcPts val="200"/>
                        </a:spcBef>
                        <a:spcAft>
                          <a:spcPts val="200"/>
                        </a:spcAft>
                      </a:pPr>
                      <a:r>
                        <a:rPr lang="en-CA" sz="700">
                          <a:solidFill>
                            <a:srgbClr val="000000"/>
                          </a:solidFill>
                          <a:latin typeface="Arial"/>
                          <a:ea typeface="Times New Roman"/>
                          <a:cs typeface="Times New Roman"/>
                        </a:rPr>
                        <a:t>Summary measures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700">
                          <a:solidFill>
                            <a:srgbClr val="000000"/>
                          </a:solidFill>
                          <a:latin typeface="Arial"/>
                          <a:ea typeface="Times New Roman"/>
                          <a:cs typeface="Times New Roman"/>
                        </a:rPr>
                        <a:t>13</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700">
                          <a:solidFill>
                            <a:srgbClr val="000000"/>
                          </a:solidFill>
                          <a:latin typeface="Arial"/>
                          <a:ea typeface="Times New Roman"/>
                          <a:cs typeface="Times New Roman"/>
                        </a:rPr>
                        <a:t>State the principal summary measures (e.g., risk ratio, difference in means).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90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259">
                <a:tc>
                  <a:txBody>
                    <a:bodyPr/>
                    <a:lstStyle/>
                    <a:p>
                      <a:pPr>
                        <a:spcBef>
                          <a:spcPts val="200"/>
                        </a:spcBef>
                        <a:spcAft>
                          <a:spcPts val="200"/>
                        </a:spcAft>
                      </a:pPr>
                      <a:r>
                        <a:rPr lang="en-CA" sz="700">
                          <a:solidFill>
                            <a:srgbClr val="000000"/>
                          </a:solidFill>
                          <a:latin typeface="Arial"/>
                          <a:ea typeface="Times New Roman"/>
                          <a:cs typeface="Times New Roman"/>
                        </a:rPr>
                        <a:t>Synthesis of results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700">
                          <a:solidFill>
                            <a:srgbClr val="000000"/>
                          </a:solidFill>
                          <a:latin typeface="Arial"/>
                          <a:ea typeface="Times New Roman"/>
                          <a:cs typeface="Times New Roman"/>
                        </a:rPr>
                        <a:t>14</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700">
                          <a:solidFill>
                            <a:srgbClr val="000000"/>
                          </a:solidFill>
                          <a:latin typeface="Arial"/>
                          <a:ea typeface="Times New Roman"/>
                          <a:cs typeface="Times New Roman"/>
                        </a:rPr>
                        <a:t>Describe the methods of handling data and combining results of studies, if done, including measures of consistency (e.g., I</a:t>
                      </a:r>
                      <a:r>
                        <a:rPr lang="en-CA" sz="700" baseline="30000">
                          <a:solidFill>
                            <a:srgbClr val="000000"/>
                          </a:solidFill>
                          <a:latin typeface="Arial"/>
                          <a:ea typeface="Times New Roman"/>
                          <a:cs typeface="Times New Roman"/>
                        </a:rPr>
                        <a:t>2</a:t>
                      </a:r>
                      <a:r>
                        <a:rPr lang="en-CA" sz="500">
                          <a:solidFill>
                            <a:srgbClr val="000000"/>
                          </a:solidFill>
                          <a:latin typeface="Arial"/>
                          <a:ea typeface="Times New Roman"/>
                          <a:cs typeface="Times New Roman"/>
                        </a:rPr>
                        <a:t>) </a:t>
                      </a:r>
                      <a:r>
                        <a:rPr lang="en-CA" sz="700">
                          <a:solidFill>
                            <a:srgbClr val="000000"/>
                          </a:solidFill>
                          <a:latin typeface="Arial"/>
                          <a:ea typeface="Times New Roman"/>
                          <a:cs typeface="Times New Roman"/>
                        </a:rPr>
                        <a:t>for each meta</a:t>
                      </a:r>
                      <a:r>
                        <a:rPr lang="en-CA" sz="700">
                          <a:solidFill>
                            <a:srgbClr val="000000"/>
                          </a:solidFill>
                          <a:latin typeface="Calibri"/>
                          <a:ea typeface="Times New Roman"/>
                          <a:cs typeface="Arial"/>
                        </a:rPr>
                        <a:t>-</a:t>
                      </a:r>
                      <a:r>
                        <a:rPr lang="en-CA" sz="700">
                          <a:solidFill>
                            <a:srgbClr val="000000"/>
                          </a:solidFill>
                          <a:latin typeface="Arial"/>
                          <a:ea typeface="Times New Roman"/>
                          <a:cs typeface="Times New Roman"/>
                        </a:rPr>
                        <a:t>analysis. </a:t>
                      </a:r>
                      <a:endParaRPr lang="hr-HR" sz="900">
                        <a:solidFill>
                          <a:srgbClr val="000000"/>
                        </a:solidFill>
                        <a:latin typeface="Calibri"/>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900" dirty="0">
                        <a:solidFill>
                          <a:srgbClr val="000000"/>
                        </a:solidFill>
                        <a:latin typeface="Arial"/>
                        <a:ea typeface="Times New Roman"/>
                        <a:cs typeface="Times New Roman"/>
                      </a:endParaRPr>
                    </a:p>
                  </a:txBody>
                  <a:tcPr marL="51055" marR="510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hr-HR" dirty="0" smtClean="0"/>
              <a:t>PRISMA (2)</a:t>
            </a:r>
            <a:endParaRPr lang="hr-HR" dirty="0"/>
          </a:p>
        </p:txBody>
      </p:sp>
      <p:graphicFrame>
        <p:nvGraphicFramePr>
          <p:cNvPr id="6" name="Content Placeholder 5"/>
          <p:cNvGraphicFramePr>
            <a:graphicFrameLocks noGrp="1"/>
          </p:cNvGraphicFramePr>
          <p:nvPr>
            <p:ph idx="1"/>
          </p:nvPr>
        </p:nvGraphicFramePr>
        <p:xfrm>
          <a:off x="323527" y="1052731"/>
          <a:ext cx="8363273" cy="5052834"/>
        </p:xfrm>
        <a:graphic>
          <a:graphicData uri="http://schemas.openxmlformats.org/drawingml/2006/table">
            <a:tbl>
              <a:tblPr/>
              <a:tblGrid>
                <a:gridCol w="1540603"/>
                <a:gridCol w="297116"/>
                <a:gridCol w="5832282"/>
                <a:gridCol w="693272"/>
              </a:tblGrid>
              <a:tr h="404430">
                <a:tc>
                  <a:txBody>
                    <a:bodyPr/>
                    <a:lstStyle/>
                    <a:p>
                      <a:pPr>
                        <a:spcAft>
                          <a:spcPts val="0"/>
                        </a:spcAft>
                      </a:pPr>
                      <a:r>
                        <a:rPr lang="en-CA" sz="900" b="1">
                          <a:solidFill>
                            <a:srgbClr val="FFFFFF"/>
                          </a:solidFill>
                          <a:latin typeface="Arial"/>
                          <a:ea typeface="Times New Roman"/>
                          <a:cs typeface="Times New Roman"/>
                        </a:rPr>
                        <a:t>Section/topic </a:t>
                      </a:r>
                      <a:endParaRPr lang="hr-HR" sz="1000">
                        <a:solidFill>
                          <a:srgbClr val="000000"/>
                        </a:solidFill>
                        <a:latin typeface="Calibri"/>
                        <a:ea typeface="Times New Roman"/>
                        <a:cs typeface="Times New Roman"/>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63639A"/>
                    </a:solidFill>
                  </a:tcPr>
                </a:tc>
                <a:tc>
                  <a:txBody>
                    <a:bodyPr/>
                    <a:lstStyle/>
                    <a:p>
                      <a:pPr algn="r">
                        <a:spcAft>
                          <a:spcPts val="0"/>
                        </a:spcAft>
                      </a:pPr>
                      <a:r>
                        <a:rPr lang="en-CA" sz="900" b="1">
                          <a:solidFill>
                            <a:srgbClr val="FFFFFF"/>
                          </a:solidFill>
                          <a:latin typeface="Arial"/>
                          <a:ea typeface="Times New Roman"/>
                          <a:cs typeface="Times New Roman"/>
                        </a:rPr>
                        <a:t>#</a:t>
                      </a:r>
                      <a:endParaRPr lang="hr-HR" sz="1000">
                        <a:solidFill>
                          <a:srgbClr val="000000"/>
                        </a:solidFill>
                        <a:latin typeface="Calibri"/>
                        <a:ea typeface="Times New Roman"/>
                        <a:cs typeface="Times New Roman"/>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63639A"/>
                    </a:solidFill>
                  </a:tcPr>
                </a:tc>
                <a:tc>
                  <a:txBody>
                    <a:bodyPr/>
                    <a:lstStyle/>
                    <a:p>
                      <a:pPr>
                        <a:spcAft>
                          <a:spcPts val="0"/>
                        </a:spcAft>
                      </a:pPr>
                      <a:r>
                        <a:rPr lang="en-CA" sz="900" b="1">
                          <a:solidFill>
                            <a:srgbClr val="FFFFFF"/>
                          </a:solidFill>
                          <a:latin typeface="Arial"/>
                          <a:ea typeface="Times New Roman"/>
                          <a:cs typeface="Times New Roman"/>
                        </a:rPr>
                        <a:t>Checklist item </a:t>
                      </a:r>
                      <a:endParaRPr lang="hr-HR" sz="1000">
                        <a:solidFill>
                          <a:srgbClr val="000000"/>
                        </a:solidFill>
                        <a:latin typeface="Calibri"/>
                        <a:ea typeface="Times New Roman"/>
                        <a:cs typeface="Times New Roman"/>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63639A"/>
                    </a:solidFill>
                  </a:tcPr>
                </a:tc>
                <a:tc>
                  <a:txBody>
                    <a:bodyPr/>
                    <a:lstStyle/>
                    <a:p>
                      <a:pPr>
                        <a:spcAft>
                          <a:spcPts val="0"/>
                        </a:spcAft>
                      </a:pPr>
                      <a:r>
                        <a:rPr lang="en-CA" sz="900" b="1">
                          <a:solidFill>
                            <a:srgbClr val="FFFFFF"/>
                          </a:solidFill>
                          <a:latin typeface="Arial"/>
                          <a:ea typeface="Times New Roman"/>
                          <a:cs typeface="Times New Roman"/>
                        </a:rPr>
                        <a:t>Reported on page # </a:t>
                      </a:r>
                      <a:endParaRPr lang="hr-HR" sz="1000">
                        <a:solidFill>
                          <a:srgbClr val="000000"/>
                        </a:solidFill>
                        <a:latin typeface="Calibri"/>
                        <a:ea typeface="Times New Roman"/>
                        <a:cs typeface="Times New Roman"/>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63639A"/>
                    </a:solidFill>
                  </a:tcPr>
                </a:tc>
              </a:tr>
              <a:tr h="350750">
                <a:tc>
                  <a:txBody>
                    <a:bodyPr/>
                    <a:lstStyle/>
                    <a:p>
                      <a:pPr>
                        <a:spcBef>
                          <a:spcPts val="200"/>
                        </a:spcBef>
                        <a:spcAft>
                          <a:spcPts val="200"/>
                        </a:spcAft>
                      </a:pPr>
                      <a:r>
                        <a:rPr lang="en-CA" sz="900">
                          <a:solidFill>
                            <a:srgbClr val="000000"/>
                          </a:solidFill>
                          <a:latin typeface="Arial"/>
                          <a:ea typeface="Times New Roman"/>
                          <a:cs typeface="Times New Roman"/>
                        </a:rPr>
                        <a:t>Risk of bias across studies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900">
                          <a:solidFill>
                            <a:srgbClr val="000000"/>
                          </a:solidFill>
                          <a:latin typeface="Arial"/>
                          <a:ea typeface="Times New Roman"/>
                          <a:cs typeface="Times New Roman"/>
                        </a:rPr>
                        <a:t>15</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900">
                          <a:solidFill>
                            <a:srgbClr val="000000"/>
                          </a:solidFill>
                          <a:latin typeface="Arial"/>
                          <a:ea typeface="Times New Roman"/>
                          <a:cs typeface="Times New Roman"/>
                        </a:rPr>
                        <a:t>Specify any assessment of risk of bias that may affect the cumulative evidence (e.g., publication bias, selective reporting within studies).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1000">
                        <a:solidFill>
                          <a:srgbClr val="000000"/>
                        </a:solidFill>
                        <a:latin typeface="Arial"/>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480">
                <a:tc>
                  <a:txBody>
                    <a:bodyPr/>
                    <a:lstStyle/>
                    <a:p>
                      <a:pPr>
                        <a:spcBef>
                          <a:spcPts val="200"/>
                        </a:spcBef>
                        <a:spcAft>
                          <a:spcPts val="200"/>
                        </a:spcAft>
                      </a:pPr>
                      <a:r>
                        <a:rPr lang="en-CA" sz="900">
                          <a:solidFill>
                            <a:srgbClr val="000000"/>
                          </a:solidFill>
                          <a:latin typeface="Arial"/>
                          <a:ea typeface="Times New Roman"/>
                          <a:cs typeface="Times New Roman"/>
                        </a:rPr>
                        <a:t>Additional analyses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FFFFCC"/>
                      </a:solidFill>
                      <a:prstDash val="solid"/>
                      <a:round/>
                      <a:headEnd type="none" w="med" len="med"/>
                      <a:tailEnd type="none" w="med" len="med"/>
                    </a:lnB>
                  </a:tcPr>
                </a:tc>
                <a:tc>
                  <a:txBody>
                    <a:bodyPr/>
                    <a:lstStyle/>
                    <a:p>
                      <a:pPr algn="r">
                        <a:spcBef>
                          <a:spcPts val="200"/>
                        </a:spcBef>
                        <a:spcAft>
                          <a:spcPts val="200"/>
                        </a:spcAft>
                      </a:pPr>
                      <a:r>
                        <a:rPr lang="en-CA" sz="900">
                          <a:solidFill>
                            <a:srgbClr val="000000"/>
                          </a:solidFill>
                          <a:latin typeface="Arial"/>
                          <a:ea typeface="Times New Roman"/>
                          <a:cs typeface="Times New Roman"/>
                        </a:rPr>
                        <a:t>16</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FFFFCC"/>
                      </a:solidFill>
                      <a:prstDash val="solid"/>
                      <a:round/>
                      <a:headEnd type="none" w="med" len="med"/>
                      <a:tailEnd type="none" w="med" len="med"/>
                    </a:lnB>
                  </a:tcPr>
                </a:tc>
                <a:tc>
                  <a:txBody>
                    <a:bodyPr/>
                    <a:lstStyle/>
                    <a:p>
                      <a:pPr>
                        <a:spcBef>
                          <a:spcPts val="200"/>
                        </a:spcBef>
                        <a:spcAft>
                          <a:spcPts val="200"/>
                        </a:spcAft>
                      </a:pPr>
                      <a:r>
                        <a:rPr lang="en-CA" sz="900">
                          <a:solidFill>
                            <a:srgbClr val="000000"/>
                          </a:solidFill>
                          <a:latin typeface="Arial"/>
                          <a:ea typeface="Times New Roman"/>
                          <a:cs typeface="Times New Roman"/>
                        </a:rPr>
                        <a:t>Describe methods of additional analyses (e.g., sensitivity or subgroup analyses, meta-regression), if done, indicating which were pre</a:t>
                      </a:r>
                      <a:r>
                        <a:rPr lang="en-CA" sz="900">
                          <a:solidFill>
                            <a:srgbClr val="000000"/>
                          </a:solidFill>
                          <a:latin typeface="Calibri"/>
                          <a:ea typeface="Times New Roman"/>
                          <a:cs typeface="Arial"/>
                        </a:rPr>
                        <a:t>-</a:t>
                      </a:r>
                      <a:r>
                        <a:rPr lang="en-CA" sz="900">
                          <a:solidFill>
                            <a:srgbClr val="000000"/>
                          </a:solidFill>
                          <a:latin typeface="Arial"/>
                          <a:ea typeface="Times New Roman"/>
                          <a:cs typeface="Times New Roman"/>
                        </a:rPr>
                        <a:t>specified.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spcBef>
                          <a:spcPts val="200"/>
                        </a:spcBef>
                        <a:spcAft>
                          <a:spcPts val="200"/>
                        </a:spcAft>
                      </a:pPr>
                      <a:endParaRPr lang="en-CA" sz="1000">
                        <a:solidFill>
                          <a:srgbClr val="000000"/>
                        </a:solidFill>
                        <a:latin typeface="Arial"/>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204350">
                <a:tc gridSpan="3">
                  <a:txBody>
                    <a:bodyPr/>
                    <a:lstStyle/>
                    <a:p>
                      <a:pPr>
                        <a:spcAft>
                          <a:spcPts val="0"/>
                        </a:spcAft>
                      </a:pPr>
                      <a:r>
                        <a:rPr lang="en-CA" sz="900" b="1">
                          <a:solidFill>
                            <a:srgbClr val="000000"/>
                          </a:solidFill>
                          <a:latin typeface="Arial"/>
                          <a:ea typeface="Times New Roman"/>
                          <a:cs typeface="Times New Roman"/>
                        </a:rPr>
                        <a:t>RESULTS </a:t>
                      </a:r>
                      <a:endParaRPr lang="hr-HR" sz="1000">
                        <a:solidFill>
                          <a:srgbClr val="000000"/>
                        </a:solidFill>
                        <a:latin typeface="Calibri"/>
                        <a:ea typeface="Times New Roman"/>
                        <a:cs typeface="Times New Roman"/>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FFFF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hr-HR"/>
                    </a:p>
                  </a:txBody>
                  <a:tcPr/>
                </a:tc>
                <a:tc hMerge="1">
                  <a:txBody>
                    <a:bodyPr/>
                    <a:lstStyle/>
                    <a:p>
                      <a:endParaRPr lang="hr-HR"/>
                    </a:p>
                  </a:txBody>
                  <a:tcPr/>
                </a:tc>
                <a:tc>
                  <a:txBody>
                    <a:bodyPr/>
                    <a:lstStyle/>
                    <a:p>
                      <a:pPr algn="ctr">
                        <a:spcAft>
                          <a:spcPts val="0"/>
                        </a:spcAft>
                      </a:pPr>
                      <a:endParaRPr lang="en-CA" sz="1000">
                        <a:solidFill>
                          <a:srgbClr val="000000"/>
                        </a:solidFill>
                        <a:latin typeface="Arial"/>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52580">
                <a:tc>
                  <a:txBody>
                    <a:bodyPr/>
                    <a:lstStyle/>
                    <a:p>
                      <a:pPr>
                        <a:spcBef>
                          <a:spcPts val="200"/>
                        </a:spcBef>
                        <a:spcAft>
                          <a:spcPts val="200"/>
                        </a:spcAft>
                      </a:pPr>
                      <a:r>
                        <a:rPr lang="en-CA" sz="900">
                          <a:solidFill>
                            <a:srgbClr val="000000"/>
                          </a:solidFill>
                          <a:latin typeface="Arial"/>
                          <a:ea typeface="Times New Roman"/>
                          <a:cs typeface="Times New Roman"/>
                        </a:rPr>
                        <a:t>Study selection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900">
                          <a:solidFill>
                            <a:srgbClr val="000000"/>
                          </a:solidFill>
                          <a:latin typeface="Arial"/>
                          <a:ea typeface="Times New Roman"/>
                          <a:cs typeface="Times New Roman"/>
                        </a:rPr>
                        <a:t>17</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900">
                          <a:solidFill>
                            <a:srgbClr val="000000"/>
                          </a:solidFill>
                          <a:latin typeface="Arial"/>
                          <a:ea typeface="Times New Roman"/>
                          <a:cs typeface="Times New Roman"/>
                        </a:rPr>
                        <a:t>Give numbers of studies screened, assessed for eligibility, and included in the review, with reasons for exclusions at each stage, ideally with a flow diagram.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1000">
                        <a:solidFill>
                          <a:srgbClr val="000000"/>
                        </a:solidFill>
                        <a:latin typeface="Arial"/>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80">
                <a:tc>
                  <a:txBody>
                    <a:bodyPr/>
                    <a:lstStyle/>
                    <a:p>
                      <a:pPr>
                        <a:spcBef>
                          <a:spcPts val="200"/>
                        </a:spcBef>
                        <a:spcAft>
                          <a:spcPts val="200"/>
                        </a:spcAft>
                      </a:pPr>
                      <a:r>
                        <a:rPr lang="en-CA" sz="900">
                          <a:solidFill>
                            <a:srgbClr val="000000"/>
                          </a:solidFill>
                          <a:latin typeface="Arial"/>
                          <a:ea typeface="Times New Roman"/>
                          <a:cs typeface="Times New Roman"/>
                        </a:rPr>
                        <a:t>Study characteristics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900">
                          <a:solidFill>
                            <a:srgbClr val="000000"/>
                          </a:solidFill>
                          <a:latin typeface="Arial"/>
                          <a:ea typeface="Times New Roman"/>
                          <a:cs typeface="Times New Roman"/>
                        </a:rPr>
                        <a:t>18</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900">
                          <a:solidFill>
                            <a:srgbClr val="000000"/>
                          </a:solidFill>
                          <a:latin typeface="Arial"/>
                          <a:ea typeface="Times New Roman"/>
                          <a:cs typeface="Times New Roman"/>
                        </a:rPr>
                        <a:t>For each study, present characteristics for which data were extracted (e.g., study size, PICOS, follow-up period) and provide the citations.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1000">
                        <a:solidFill>
                          <a:srgbClr val="000000"/>
                        </a:solidFill>
                        <a:latin typeface="Arial"/>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130">
                <a:tc>
                  <a:txBody>
                    <a:bodyPr/>
                    <a:lstStyle/>
                    <a:p>
                      <a:pPr>
                        <a:spcBef>
                          <a:spcPts val="200"/>
                        </a:spcBef>
                        <a:spcAft>
                          <a:spcPts val="200"/>
                        </a:spcAft>
                      </a:pPr>
                      <a:r>
                        <a:rPr lang="en-CA" sz="900">
                          <a:solidFill>
                            <a:srgbClr val="000000"/>
                          </a:solidFill>
                          <a:latin typeface="Arial"/>
                          <a:ea typeface="Times New Roman"/>
                          <a:cs typeface="Times New Roman"/>
                        </a:rPr>
                        <a:t>Risk of bias within studies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900">
                          <a:solidFill>
                            <a:srgbClr val="000000"/>
                          </a:solidFill>
                          <a:latin typeface="Arial"/>
                          <a:ea typeface="Times New Roman"/>
                          <a:cs typeface="Times New Roman"/>
                        </a:rPr>
                        <a:t>19</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900">
                          <a:solidFill>
                            <a:srgbClr val="000000"/>
                          </a:solidFill>
                          <a:latin typeface="Arial"/>
                          <a:ea typeface="Times New Roman"/>
                          <a:cs typeface="Times New Roman"/>
                        </a:rPr>
                        <a:t>Present data on risk of bias of each study and, if available, any outcome level assessment (see item 12).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1000">
                        <a:solidFill>
                          <a:srgbClr val="000000"/>
                        </a:solidFill>
                        <a:latin typeface="Arial"/>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80">
                <a:tc>
                  <a:txBody>
                    <a:bodyPr/>
                    <a:lstStyle/>
                    <a:p>
                      <a:pPr>
                        <a:spcBef>
                          <a:spcPts val="200"/>
                        </a:spcBef>
                        <a:spcAft>
                          <a:spcPts val="200"/>
                        </a:spcAft>
                      </a:pPr>
                      <a:r>
                        <a:rPr lang="en-CA" sz="900">
                          <a:solidFill>
                            <a:srgbClr val="000000"/>
                          </a:solidFill>
                          <a:latin typeface="Arial"/>
                          <a:ea typeface="Times New Roman"/>
                          <a:cs typeface="Times New Roman"/>
                        </a:rPr>
                        <a:t>Results of individual studies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900">
                          <a:solidFill>
                            <a:srgbClr val="000000"/>
                          </a:solidFill>
                          <a:latin typeface="Arial"/>
                          <a:ea typeface="Times New Roman"/>
                          <a:cs typeface="Times New Roman"/>
                        </a:rPr>
                        <a:t>20</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900">
                          <a:solidFill>
                            <a:srgbClr val="000000"/>
                          </a:solidFill>
                          <a:latin typeface="Arial"/>
                          <a:ea typeface="Times New Roman"/>
                          <a:cs typeface="Times New Roman"/>
                        </a:rPr>
                        <a:t>For all outcomes considered (benefits or harms), present, for each study: (a) simple summary data for each intervention group (b) effect estimates and confidence intervals, ideally with a forest plot.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1000">
                        <a:solidFill>
                          <a:srgbClr val="000000"/>
                        </a:solidFill>
                        <a:latin typeface="Arial"/>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50">
                <a:tc>
                  <a:txBody>
                    <a:bodyPr/>
                    <a:lstStyle/>
                    <a:p>
                      <a:pPr>
                        <a:spcBef>
                          <a:spcPts val="200"/>
                        </a:spcBef>
                        <a:spcAft>
                          <a:spcPts val="200"/>
                        </a:spcAft>
                      </a:pPr>
                      <a:r>
                        <a:rPr lang="en-CA" sz="900">
                          <a:solidFill>
                            <a:srgbClr val="000000"/>
                          </a:solidFill>
                          <a:latin typeface="Arial"/>
                          <a:ea typeface="Times New Roman"/>
                          <a:cs typeface="Times New Roman"/>
                        </a:rPr>
                        <a:t>Synthesis of results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900">
                          <a:solidFill>
                            <a:srgbClr val="000000"/>
                          </a:solidFill>
                          <a:latin typeface="Arial"/>
                          <a:ea typeface="Times New Roman"/>
                          <a:cs typeface="Times New Roman"/>
                        </a:rPr>
                        <a:t>21</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900">
                          <a:solidFill>
                            <a:srgbClr val="000000"/>
                          </a:solidFill>
                          <a:latin typeface="Arial"/>
                          <a:ea typeface="Times New Roman"/>
                          <a:cs typeface="Times New Roman"/>
                        </a:rPr>
                        <a:t>Present results of each meta-analysis done, including confidence intervals and measures of consistency.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1000">
                        <a:solidFill>
                          <a:srgbClr val="000000"/>
                        </a:solidFill>
                        <a:latin typeface="Arial"/>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130">
                <a:tc>
                  <a:txBody>
                    <a:bodyPr/>
                    <a:lstStyle/>
                    <a:p>
                      <a:pPr>
                        <a:spcBef>
                          <a:spcPts val="200"/>
                        </a:spcBef>
                        <a:spcAft>
                          <a:spcPts val="200"/>
                        </a:spcAft>
                      </a:pPr>
                      <a:r>
                        <a:rPr lang="en-CA" sz="900">
                          <a:solidFill>
                            <a:srgbClr val="000000"/>
                          </a:solidFill>
                          <a:latin typeface="Arial"/>
                          <a:ea typeface="Times New Roman"/>
                          <a:cs typeface="Times New Roman"/>
                        </a:rPr>
                        <a:t>Risk of bias across studies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900">
                          <a:solidFill>
                            <a:srgbClr val="000000"/>
                          </a:solidFill>
                          <a:latin typeface="Arial"/>
                          <a:ea typeface="Times New Roman"/>
                          <a:cs typeface="Times New Roman"/>
                        </a:rPr>
                        <a:t>22</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900">
                          <a:solidFill>
                            <a:srgbClr val="000000"/>
                          </a:solidFill>
                          <a:latin typeface="Arial"/>
                          <a:ea typeface="Times New Roman"/>
                          <a:cs typeface="Times New Roman"/>
                        </a:rPr>
                        <a:t>Present results of any assessment of risk of bias across studies (see Item 15).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1000">
                        <a:solidFill>
                          <a:srgbClr val="000000"/>
                        </a:solidFill>
                        <a:latin typeface="Arial"/>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67">
                <a:tc>
                  <a:txBody>
                    <a:bodyPr/>
                    <a:lstStyle/>
                    <a:p>
                      <a:pPr>
                        <a:spcBef>
                          <a:spcPts val="200"/>
                        </a:spcBef>
                        <a:spcAft>
                          <a:spcPts val="200"/>
                        </a:spcAft>
                      </a:pPr>
                      <a:r>
                        <a:rPr lang="en-CA" sz="900">
                          <a:solidFill>
                            <a:srgbClr val="000000"/>
                          </a:solidFill>
                          <a:latin typeface="Arial"/>
                          <a:ea typeface="Times New Roman"/>
                          <a:cs typeface="Times New Roman"/>
                        </a:rPr>
                        <a:t>Additional analysis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FFFFCC"/>
                      </a:solidFill>
                      <a:prstDash val="solid"/>
                      <a:round/>
                      <a:headEnd type="none" w="med" len="med"/>
                      <a:tailEnd type="none" w="med" len="med"/>
                    </a:lnB>
                  </a:tcPr>
                </a:tc>
                <a:tc>
                  <a:txBody>
                    <a:bodyPr/>
                    <a:lstStyle/>
                    <a:p>
                      <a:pPr algn="r">
                        <a:spcBef>
                          <a:spcPts val="200"/>
                        </a:spcBef>
                        <a:spcAft>
                          <a:spcPts val="200"/>
                        </a:spcAft>
                      </a:pPr>
                      <a:r>
                        <a:rPr lang="en-CA" sz="900">
                          <a:solidFill>
                            <a:srgbClr val="000000"/>
                          </a:solidFill>
                          <a:latin typeface="Arial"/>
                          <a:ea typeface="Times New Roman"/>
                          <a:cs typeface="Times New Roman"/>
                        </a:rPr>
                        <a:t>23</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FFFFCC"/>
                      </a:solidFill>
                      <a:prstDash val="solid"/>
                      <a:round/>
                      <a:headEnd type="none" w="med" len="med"/>
                      <a:tailEnd type="none" w="med" len="med"/>
                    </a:lnB>
                  </a:tcPr>
                </a:tc>
                <a:tc>
                  <a:txBody>
                    <a:bodyPr/>
                    <a:lstStyle/>
                    <a:p>
                      <a:pPr>
                        <a:spcBef>
                          <a:spcPts val="200"/>
                        </a:spcBef>
                        <a:spcAft>
                          <a:spcPts val="200"/>
                        </a:spcAft>
                      </a:pPr>
                      <a:r>
                        <a:rPr lang="en-CA" sz="900">
                          <a:solidFill>
                            <a:srgbClr val="000000"/>
                          </a:solidFill>
                          <a:latin typeface="Arial"/>
                          <a:ea typeface="Times New Roman"/>
                          <a:cs typeface="Times New Roman"/>
                        </a:rPr>
                        <a:t>Give results of additional analyses, if done (e.g., sensitivity or subgroup analyses, meta-regression [see Item 16]).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spcBef>
                          <a:spcPts val="200"/>
                        </a:spcBef>
                        <a:spcAft>
                          <a:spcPts val="200"/>
                        </a:spcAft>
                      </a:pPr>
                      <a:endParaRPr lang="en-CA" sz="1000">
                        <a:solidFill>
                          <a:srgbClr val="000000"/>
                        </a:solidFill>
                        <a:latin typeface="Arial"/>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204350">
                <a:tc gridSpan="3">
                  <a:txBody>
                    <a:bodyPr/>
                    <a:lstStyle/>
                    <a:p>
                      <a:pPr>
                        <a:spcAft>
                          <a:spcPts val="0"/>
                        </a:spcAft>
                      </a:pPr>
                      <a:r>
                        <a:rPr lang="en-CA" sz="900" b="1">
                          <a:solidFill>
                            <a:srgbClr val="000000"/>
                          </a:solidFill>
                          <a:latin typeface="Arial"/>
                          <a:ea typeface="Times New Roman"/>
                          <a:cs typeface="Times New Roman"/>
                        </a:rPr>
                        <a:t>DISCUSSION </a:t>
                      </a:r>
                      <a:endParaRPr lang="hr-HR" sz="1000">
                        <a:solidFill>
                          <a:srgbClr val="000000"/>
                        </a:solidFill>
                        <a:latin typeface="Calibri"/>
                        <a:ea typeface="Times New Roman"/>
                        <a:cs typeface="Times New Roman"/>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FFFF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hr-HR"/>
                    </a:p>
                  </a:txBody>
                  <a:tcPr/>
                </a:tc>
                <a:tc hMerge="1">
                  <a:txBody>
                    <a:bodyPr/>
                    <a:lstStyle/>
                    <a:p>
                      <a:endParaRPr lang="hr-HR"/>
                    </a:p>
                  </a:txBody>
                  <a:tcPr/>
                </a:tc>
                <a:tc>
                  <a:txBody>
                    <a:bodyPr/>
                    <a:lstStyle/>
                    <a:p>
                      <a:pPr algn="ctr">
                        <a:spcAft>
                          <a:spcPts val="0"/>
                        </a:spcAft>
                      </a:pPr>
                      <a:endParaRPr lang="en-CA" sz="1000">
                        <a:solidFill>
                          <a:srgbClr val="000000"/>
                        </a:solidFill>
                        <a:latin typeface="Arial"/>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52580">
                <a:tc>
                  <a:txBody>
                    <a:bodyPr/>
                    <a:lstStyle/>
                    <a:p>
                      <a:pPr>
                        <a:spcBef>
                          <a:spcPts val="200"/>
                        </a:spcBef>
                        <a:spcAft>
                          <a:spcPts val="200"/>
                        </a:spcAft>
                      </a:pPr>
                      <a:r>
                        <a:rPr lang="en-CA" sz="900">
                          <a:solidFill>
                            <a:srgbClr val="000000"/>
                          </a:solidFill>
                          <a:latin typeface="Arial"/>
                          <a:ea typeface="Times New Roman"/>
                          <a:cs typeface="Times New Roman"/>
                        </a:rPr>
                        <a:t>Summary of evidence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900">
                          <a:solidFill>
                            <a:srgbClr val="000000"/>
                          </a:solidFill>
                          <a:latin typeface="Arial"/>
                          <a:ea typeface="Times New Roman"/>
                          <a:cs typeface="Times New Roman"/>
                        </a:rPr>
                        <a:t>24</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900">
                          <a:solidFill>
                            <a:srgbClr val="000000"/>
                          </a:solidFill>
                          <a:latin typeface="Arial"/>
                          <a:ea typeface="Times New Roman"/>
                          <a:cs typeface="Times New Roman"/>
                        </a:rPr>
                        <a:t>Summarize the main findings including the strength of evidence for each main outcome; consider their relevance to key groups (e.g., healthcare providers, users, and policy makers).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1000">
                        <a:solidFill>
                          <a:srgbClr val="000000"/>
                        </a:solidFill>
                        <a:latin typeface="Arial"/>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80">
                <a:tc>
                  <a:txBody>
                    <a:bodyPr/>
                    <a:lstStyle/>
                    <a:p>
                      <a:pPr>
                        <a:spcBef>
                          <a:spcPts val="200"/>
                        </a:spcBef>
                        <a:spcAft>
                          <a:spcPts val="200"/>
                        </a:spcAft>
                      </a:pPr>
                      <a:r>
                        <a:rPr lang="en-CA" sz="900">
                          <a:solidFill>
                            <a:srgbClr val="000000"/>
                          </a:solidFill>
                          <a:latin typeface="Arial"/>
                          <a:ea typeface="Times New Roman"/>
                          <a:cs typeface="Times New Roman"/>
                        </a:rPr>
                        <a:t>Limitations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900">
                          <a:solidFill>
                            <a:srgbClr val="000000"/>
                          </a:solidFill>
                          <a:latin typeface="Arial"/>
                          <a:ea typeface="Times New Roman"/>
                          <a:cs typeface="Times New Roman"/>
                        </a:rPr>
                        <a:t>25</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CA" sz="900">
                          <a:solidFill>
                            <a:srgbClr val="000000"/>
                          </a:solidFill>
                          <a:latin typeface="Arial"/>
                          <a:ea typeface="Times New Roman"/>
                          <a:cs typeface="Times New Roman"/>
                        </a:rPr>
                        <a:t>Discuss limitations at study and outcome level (e.g., risk of bias), and at review-level (e.g., incomplete retrieval of identified research, reporting bias).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endParaRPr lang="en-CA" sz="1000">
                        <a:solidFill>
                          <a:srgbClr val="000000"/>
                        </a:solidFill>
                        <a:latin typeface="Arial"/>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67">
                <a:tc>
                  <a:txBody>
                    <a:bodyPr/>
                    <a:lstStyle/>
                    <a:p>
                      <a:pPr>
                        <a:spcBef>
                          <a:spcPts val="200"/>
                        </a:spcBef>
                        <a:spcAft>
                          <a:spcPts val="200"/>
                        </a:spcAft>
                      </a:pPr>
                      <a:r>
                        <a:rPr lang="en-CA" sz="900">
                          <a:solidFill>
                            <a:srgbClr val="000000"/>
                          </a:solidFill>
                          <a:latin typeface="Arial"/>
                          <a:ea typeface="Times New Roman"/>
                          <a:cs typeface="Times New Roman"/>
                        </a:rPr>
                        <a:t>Conclusions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FFFFCC"/>
                      </a:solidFill>
                      <a:prstDash val="solid"/>
                      <a:round/>
                      <a:headEnd type="none" w="med" len="med"/>
                      <a:tailEnd type="none" w="med" len="med"/>
                    </a:lnB>
                  </a:tcPr>
                </a:tc>
                <a:tc>
                  <a:txBody>
                    <a:bodyPr/>
                    <a:lstStyle/>
                    <a:p>
                      <a:pPr algn="r">
                        <a:spcBef>
                          <a:spcPts val="200"/>
                        </a:spcBef>
                        <a:spcAft>
                          <a:spcPts val="200"/>
                        </a:spcAft>
                      </a:pPr>
                      <a:r>
                        <a:rPr lang="en-CA" sz="900">
                          <a:solidFill>
                            <a:srgbClr val="000000"/>
                          </a:solidFill>
                          <a:latin typeface="Arial"/>
                          <a:ea typeface="Times New Roman"/>
                          <a:cs typeface="Times New Roman"/>
                        </a:rPr>
                        <a:t>26</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FFFFCC"/>
                      </a:solidFill>
                      <a:prstDash val="solid"/>
                      <a:round/>
                      <a:headEnd type="none" w="med" len="med"/>
                      <a:tailEnd type="none" w="med" len="med"/>
                    </a:lnB>
                  </a:tcPr>
                </a:tc>
                <a:tc>
                  <a:txBody>
                    <a:bodyPr/>
                    <a:lstStyle/>
                    <a:p>
                      <a:pPr>
                        <a:spcBef>
                          <a:spcPts val="200"/>
                        </a:spcBef>
                        <a:spcAft>
                          <a:spcPts val="200"/>
                        </a:spcAft>
                      </a:pPr>
                      <a:r>
                        <a:rPr lang="en-CA" sz="900">
                          <a:solidFill>
                            <a:srgbClr val="000000"/>
                          </a:solidFill>
                          <a:latin typeface="Arial"/>
                          <a:ea typeface="Times New Roman"/>
                          <a:cs typeface="Times New Roman"/>
                        </a:rPr>
                        <a:t>Provide a general interpretation of the results in the context of other evidence, and implications for future research.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spcBef>
                          <a:spcPts val="200"/>
                        </a:spcBef>
                        <a:spcAft>
                          <a:spcPts val="200"/>
                        </a:spcAft>
                      </a:pPr>
                      <a:endParaRPr lang="en-CA" sz="1000">
                        <a:solidFill>
                          <a:srgbClr val="000000"/>
                        </a:solidFill>
                        <a:latin typeface="Arial"/>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203130">
                <a:tc gridSpan="3">
                  <a:txBody>
                    <a:bodyPr/>
                    <a:lstStyle/>
                    <a:p>
                      <a:pPr>
                        <a:spcAft>
                          <a:spcPts val="0"/>
                        </a:spcAft>
                      </a:pPr>
                      <a:r>
                        <a:rPr lang="en-CA" sz="900" b="1">
                          <a:solidFill>
                            <a:srgbClr val="000000"/>
                          </a:solidFill>
                          <a:latin typeface="Arial"/>
                          <a:ea typeface="Times New Roman"/>
                          <a:cs typeface="Times New Roman"/>
                        </a:rPr>
                        <a:t>FUNDING </a:t>
                      </a:r>
                      <a:endParaRPr lang="hr-HR" sz="1000">
                        <a:solidFill>
                          <a:srgbClr val="000000"/>
                        </a:solidFill>
                        <a:latin typeface="Calibri"/>
                        <a:ea typeface="Times New Roman"/>
                        <a:cs typeface="Times New Roman"/>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FFFF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hr-HR"/>
                    </a:p>
                  </a:txBody>
                  <a:tcPr/>
                </a:tc>
                <a:tc hMerge="1">
                  <a:txBody>
                    <a:bodyPr/>
                    <a:lstStyle/>
                    <a:p>
                      <a:endParaRPr lang="hr-HR"/>
                    </a:p>
                  </a:txBody>
                  <a:tcPr/>
                </a:tc>
                <a:tc>
                  <a:txBody>
                    <a:bodyPr/>
                    <a:lstStyle/>
                    <a:p>
                      <a:pPr algn="ctr">
                        <a:spcAft>
                          <a:spcPts val="0"/>
                        </a:spcAft>
                      </a:pPr>
                      <a:endParaRPr lang="en-CA" sz="1000">
                        <a:solidFill>
                          <a:srgbClr val="000000"/>
                        </a:solidFill>
                        <a:latin typeface="Arial"/>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47700">
                <a:tc>
                  <a:txBody>
                    <a:bodyPr/>
                    <a:lstStyle/>
                    <a:p>
                      <a:pPr>
                        <a:spcBef>
                          <a:spcPts val="200"/>
                        </a:spcBef>
                        <a:spcAft>
                          <a:spcPts val="200"/>
                        </a:spcAft>
                      </a:pPr>
                      <a:r>
                        <a:rPr lang="en-CA" sz="900">
                          <a:solidFill>
                            <a:srgbClr val="000000"/>
                          </a:solidFill>
                          <a:latin typeface="Arial"/>
                          <a:ea typeface="Times New Roman"/>
                          <a:cs typeface="Times New Roman"/>
                        </a:rPr>
                        <a:t>Funding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a:spcBef>
                          <a:spcPts val="200"/>
                        </a:spcBef>
                        <a:spcAft>
                          <a:spcPts val="200"/>
                        </a:spcAft>
                      </a:pPr>
                      <a:r>
                        <a:rPr lang="en-CA" sz="900">
                          <a:solidFill>
                            <a:srgbClr val="000000"/>
                          </a:solidFill>
                          <a:latin typeface="Arial"/>
                          <a:ea typeface="Times New Roman"/>
                          <a:cs typeface="Times New Roman"/>
                        </a:rPr>
                        <a:t>27</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spcBef>
                          <a:spcPts val="200"/>
                        </a:spcBef>
                        <a:spcAft>
                          <a:spcPts val="200"/>
                        </a:spcAft>
                      </a:pPr>
                      <a:r>
                        <a:rPr lang="en-CA" sz="900">
                          <a:solidFill>
                            <a:srgbClr val="000000"/>
                          </a:solidFill>
                          <a:latin typeface="Arial"/>
                          <a:ea typeface="Times New Roman"/>
                          <a:cs typeface="Times New Roman"/>
                        </a:rPr>
                        <a:t>Describe sources of funding for the systematic review and other support (e.g., supply of data); role of funders for the systematic review. </a:t>
                      </a:r>
                      <a:endParaRPr lang="hr-HR" sz="1000">
                        <a:solidFill>
                          <a:srgbClr val="000000"/>
                        </a:solidFill>
                        <a:latin typeface="Calibri"/>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spcBef>
                          <a:spcPts val="200"/>
                        </a:spcBef>
                        <a:spcAft>
                          <a:spcPts val="200"/>
                        </a:spcAft>
                      </a:pPr>
                      <a:endParaRPr lang="en-CA" sz="1000" dirty="0">
                        <a:solidFill>
                          <a:srgbClr val="000000"/>
                        </a:solidFill>
                        <a:latin typeface="Arial"/>
                        <a:ea typeface="Times New Roman"/>
                        <a:cs typeface="Times New Roman"/>
                      </a:endParaRPr>
                    </a:p>
                  </a:txBody>
                  <a:tcPr marL="58473" marR="58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1715</Words>
  <Application>Microsoft Office PowerPoint</Application>
  <PresentationFormat>On-screen Show (4:3)</PresentationFormat>
  <Paragraphs>208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tema</vt:lpstr>
      <vt:lpstr>Kritička ocjena sustavnog pregleda</vt:lpstr>
      <vt:lpstr>Unutarnja valjanost vs. kvaliteta izvještavanja</vt:lpstr>
      <vt:lpstr>AMSTAR 11 elemenata</vt:lpstr>
      <vt:lpstr>AMSTAR (1)</vt:lpstr>
      <vt:lpstr>AMSTAR (2)</vt:lpstr>
      <vt:lpstr>AMSTAR (3)</vt:lpstr>
      <vt:lpstr>PRISMA (1)</vt:lpstr>
      <vt:lpstr>PRISMA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Znanstvena informacija</dc:title>
  <dc:creator>Dario Sambunjak</dc:creator>
  <cp:lastModifiedBy>dario.sambunjak</cp:lastModifiedBy>
  <cp:revision>25</cp:revision>
  <dcterms:created xsi:type="dcterms:W3CDTF">2011-05-13T09:58:07Z</dcterms:created>
  <dcterms:modified xsi:type="dcterms:W3CDTF">2011-05-31T15:13:05Z</dcterms:modified>
</cp:coreProperties>
</file>